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70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7" r:id="rId1"/>
  </p:sldMasterIdLst>
  <p:notesMasterIdLst>
    <p:notesMasterId r:id="rId67"/>
  </p:notesMasterIdLst>
  <p:handoutMasterIdLst>
    <p:handoutMasterId r:id="rId68"/>
  </p:handoutMasterIdLst>
  <p:sldIdLst>
    <p:sldId id="261" r:id="rId2"/>
    <p:sldId id="290" r:id="rId3"/>
    <p:sldId id="289" r:id="rId4"/>
    <p:sldId id="291" r:id="rId5"/>
    <p:sldId id="294" r:id="rId6"/>
    <p:sldId id="295" r:id="rId7"/>
    <p:sldId id="296" r:id="rId8"/>
    <p:sldId id="297" r:id="rId9"/>
    <p:sldId id="317" r:id="rId10"/>
    <p:sldId id="318" r:id="rId11"/>
    <p:sldId id="353" r:id="rId12"/>
    <p:sldId id="361" r:id="rId13"/>
    <p:sldId id="319" r:id="rId14"/>
    <p:sldId id="300" r:id="rId15"/>
    <p:sldId id="301" r:id="rId16"/>
    <p:sldId id="302" r:id="rId17"/>
    <p:sldId id="303" r:id="rId18"/>
    <p:sldId id="388" r:id="rId19"/>
    <p:sldId id="304" r:id="rId20"/>
    <p:sldId id="305" r:id="rId21"/>
    <p:sldId id="306" r:id="rId22"/>
    <p:sldId id="308" r:id="rId23"/>
    <p:sldId id="307" r:id="rId24"/>
    <p:sldId id="348" r:id="rId25"/>
    <p:sldId id="354" r:id="rId26"/>
    <p:sldId id="320" r:id="rId27"/>
    <p:sldId id="309" r:id="rId28"/>
    <p:sldId id="310" r:id="rId29"/>
    <p:sldId id="311" r:id="rId30"/>
    <p:sldId id="316" r:id="rId31"/>
    <p:sldId id="312" r:id="rId32"/>
    <p:sldId id="313" r:id="rId33"/>
    <p:sldId id="315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30" r:id="rId43"/>
    <p:sldId id="329" r:id="rId44"/>
    <p:sldId id="349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52" r:id="rId54"/>
    <p:sldId id="350" r:id="rId55"/>
    <p:sldId id="339" r:id="rId56"/>
    <p:sldId id="351" r:id="rId57"/>
    <p:sldId id="340" r:id="rId58"/>
    <p:sldId id="341" r:id="rId59"/>
    <p:sldId id="342" r:id="rId60"/>
    <p:sldId id="343" r:id="rId61"/>
    <p:sldId id="345" r:id="rId62"/>
    <p:sldId id="347" r:id="rId63"/>
    <p:sldId id="259" r:id="rId64"/>
    <p:sldId id="314" r:id="rId65"/>
    <p:sldId id="346" r:id="rId66"/>
  </p:sldIdLst>
  <p:sldSz cx="9144000" cy="6858000" type="screen4x3"/>
  <p:notesSz cx="6858000" cy="9144000"/>
  <p:embeddedFontLst>
    <p:embeddedFont>
      <p:font typeface="等线" panose="02010600030101010101" pitchFamily="2" charset="-122"/>
      <p:regular r:id="rId69"/>
      <p:bold r:id="rId70"/>
    </p:embeddedFont>
    <p:embeddedFont>
      <p:font typeface="等线 Light" panose="02010600030101010101" pitchFamily="2" charset="-122"/>
      <p:regular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ambria Math" panose="02040503050406030204" pitchFamily="18" charset="0"/>
      <p:regular r:id="rId7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7C5B"/>
    <a:srgbClr val="FFFFFF"/>
    <a:srgbClr val="BFE2F3"/>
    <a:srgbClr val="C31823"/>
    <a:srgbClr val="C9151E"/>
    <a:srgbClr val="E9CBBC"/>
    <a:srgbClr val="E0A487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98" autoAdjust="0"/>
    <p:restoredTop sz="94785" autoAdjust="0"/>
  </p:normalViewPr>
  <p:slideViewPr>
    <p:cSldViewPr snapToGrid="0">
      <p:cViewPr varScale="1">
        <p:scale>
          <a:sx n="114" d="100"/>
          <a:sy n="114" d="100"/>
        </p:scale>
        <p:origin x="12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68CB584-69D6-41A3-B0C5-0F8673DB11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75D77A-AA67-451A-9103-79D2ED068D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7AB74-D5AE-4902-9346-5E0C55B4ECA5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E4D8C3-05F8-4347-BAF5-8A759F426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98553B-528C-43DD-89C8-BA3C25E264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B7D79-AE39-4577-9CF9-D48BBCBBB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473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此页可以删除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9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封面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极简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FFF58C7-16FC-48C2-8933-30E65A148205}"/>
              </a:ext>
            </a:extLst>
          </p:cNvPr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1CFBE3-5D1F-4EC9-8648-D313FD6CCB91}"/>
              </a:ext>
            </a:extLst>
          </p:cNvPr>
          <p:cNvSpPr/>
          <p:nvPr userDrawn="1"/>
        </p:nvSpPr>
        <p:spPr>
          <a:xfrm>
            <a:off x="0" y="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612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极简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tx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tx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AE964A2D-3DE1-4848-AA03-BCD5571EF139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solidFill>
                  <a:schemeClr val="tx1"/>
                </a:solidFill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F50CCA-E772-4F27-B85C-314DA0AB67B8}"/>
              </a:ext>
            </a:extLst>
          </p:cNvPr>
          <p:cNvSpPr/>
          <p:nvPr userDrawn="1"/>
        </p:nvSpPr>
        <p:spPr>
          <a:xfrm>
            <a:off x="0" y="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4228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8250026" y="313200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" name="灯片编号占位符 5">
            <a:extLst>
              <a:ext uri="{FF2B5EF4-FFF2-40B4-BE49-F238E27FC236}">
                <a16:creationId xmlns:a16="http://schemas.microsoft.com/office/drawing/2014/main" id="{4ECABA5D-597F-47CC-8D49-94DAF8BD7A8C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灯片编号占位符 5">
            <a:extLst>
              <a:ext uri="{FF2B5EF4-FFF2-40B4-BE49-F238E27FC236}">
                <a16:creationId xmlns:a16="http://schemas.microsoft.com/office/drawing/2014/main" id="{F7C2500D-8829-4A34-BDA8-AECBD7986599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394"/>
            <a:ext cx="9144000" cy="279654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826528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52F6A3-37CF-43E2-8FBF-B992366BD2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封面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5245248"/>
            <a:ext cx="5820358" cy="4681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2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4C817E6-192C-4754-B8B7-330AC0E79F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B62BA1A-208F-4939-8125-A164E6341A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ea"/>
                <a:ea typeface="+mn-ea"/>
              </a:defRPr>
            </a:lvl1pPr>
            <a:lvl2pPr>
              <a:buClr>
                <a:schemeClr val="accent1"/>
              </a:buClr>
              <a:defRPr sz="1800">
                <a:latin typeface="+mn-ea"/>
                <a:ea typeface="+mn-ea"/>
              </a:defRPr>
            </a:lvl2pPr>
            <a:lvl3pPr>
              <a:buClr>
                <a:schemeClr val="accent1"/>
              </a:buClr>
              <a:defRPr sz="1600">
                <a:latin typeface="+mn-ea"/>
                <a:ea typeface="+mn-ea"/>
              </a:defRPr>
            </a:lvl3pPr>
            <a:lvl4pPr>
              <a:buClr>
                <a:schemeClr val="accent1"/>
              </a:buClr>
              <a:defRPr sz="1400">
                <a:latin typeface="+mn-ea"/>
                <a:ea typeface="+mn-ea"/>
              </a:defRPr>
            </a:lvl4pPr>
            <a:lvl5pPr>
              <a:buClr>
                <a:schemeClr val="accent1"/>
              </a:buClr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64A0CD3-1D14-4369-AD89-BE7AAE70D6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2098138-85FA-4CAB-A03E-9083CFAED9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1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>
                <a:latin typeface="+mn-ea"/>
                <a:ea typeface="+mn-ea"/>
              </a:rPr>
              <a:pPr lvl="0"/>
              <a:t>‹#›</a:t>
            </a:fld>
            <a:endParaRPr lang="zh-CN" altLang="en-US" sz="1200" dirty="0">
              <a:latin typeface="+mn-ea"/>
              <a:ea typeface="+mn-ea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>
                <a:latin typeface="+mn-ea"/>
                <a:ea typeface="+mn-ea"/>
              </a:rPr>
              <a:pPr lvl="0"/>
              <a:t>‹#›</a:t>
            </a:fld>
            <a:endParaRPr lang="zh-CN" altLang="en-US" sz="1200" dirty="0">
              <a:latin typeface="+mn-ea"/>
              <a:ea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42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+mn-ea"/>
                <a:ea typeface="+mn-ea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AE964A2D-3DE1-4848-AA03-BCD5571EF139}"/>
              </a:ext>
            </a:extLst>
          </p:cNvPr>
          <p:cNvSpPr txBox="1">
            <a:spLocks/>
          </p:cNvSpPr>
          <p:nvPr userDrawn="1"/>
        </p:nvSpPr>
        <p:spPr>
          <a:xfrm>
            <a:off x="8697600" y="311755"/>
            <a:ext cx="34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>
                <a:latin typeface="+mn-ea"/>
                <a:ea typeface="+mn-ea"/>
              </a:rPr>
              <a:pPr lvl="0"/>
              <a:t>‹#›</a:t>
            </a:fld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90" r:id="rId2"/>
    <p:sldLayoutId id="2147483681" r:id="rId3"/>
    <p:sldLayoutId id="2147483679" r:id="rId4"/>
    <p:sldLayoutId id="2147483680" r:id="rId5"/>
    <p:sldLayoutId id="2147483682" r:id="rId6"/>
    <p:sldLayoutId id="2147483683" r:id="rId7"/>
    <p:sldLayoutId id="2147483684" r:id="rId8"/>
    <p:sldLayoutId id="2147483685" r:id="rId9"/>
    <p:sldLayoutId id="2147483695" r:id="rId10"/>
    <p:sldLayoutId id="2147483696" r:id="rId11"/>
    <p:sldLayoutId id="2147483686" r:id="rId12"/>
    <p:sldLayoutId id="2147483687" r:id="rId13"/>
    <p:sldLayoutId id="2147483688" r:id="rId14"/>
    <p:sldLayoutId id="2147483689" r:id="rId15"/>
    <p:sldLayoutId id="2147483693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1.png"/><Relationship Id="rId4" Type="http://schemas.openxmlformats.org/officeDocument/2006/relationships/image" Target="../media/image2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0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390.png"/><Relationship Id="rId4" Type="http://schemas.openxmlformats.org/officeDocument/2006/relationships/image" Target="../media/image350.png"/><Relationship Id="rId9" Type="http://schemas.openxmlformats.org/officeDocument/2006/relationships/slide" Target="slide70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1.png"/><Relationship Id="rId4" Type="http://schemas.openxmlformats.org/officeDocument/2006/relationships/image" Target="../media/image3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20.png"/><Relationship Id="rId7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citations?user=b8YJ1EMAAAAJ&amp;hl=en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680.png"/><Relationship Id="rId3" Type="http://schemas.openxmlformats.org/officeDocument/2006/relationships/image" Target="../media/image79.png"/><Relationship Id="rId7" Type="http://schemas.openxmlformats.org/officeDocument/2006/relationships/image" Target="../media/image660.png"/><Relationship Id="rId12" Type="http://schemas.openxmlformats.org/officeDocument/2006/relationships/slide" Target="slide32.xml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67.png"/><Relationship Id="rId5" Type="http://schemas.openxmlformats.org/officeDocument/2006/relationships/image" Target="../media/image81.png"/><Relationship Id="rId10" Type="http://schemas.openxmlformats.org/officeDocument/2006/relationships/image" Target="../media/image670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680.png"/><Relationship Id="rId3" Type="http://schemas.openxmlformats.org/officeDocument/2006/relationships/image" Target="../media/image79.png"/><Relationship Id="rId7" Type="http://schemas.openxmlformats.org/officeDocument/2006/relationships/image" Target="../media/image660.png"/><Relationship Id="rId12" Type="http://schemas.openxmlformats.org/officeDocument/2006/relationships/slide" Target="slide32.xml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72.png"/><Relationship Id="rId5" Type="http://schemas.openxmlformats.org/officeDocument/2006/relationships/image" Target="../media/image81.png"/><Relationship Id="rId10" Type="http://schemas.openxmlformats.org/officeDocument/2006/relationships/image" Target="../media/image670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</p:spPr>
        <p:txBody>
          <a:bodyPr/>
          <a:lstStyle/>
          <a:p>
            <a:r>
              <a:rPr lang="en-US" altLang="zh-CN" sz="4400" dirty="0"/>
              <a:t>On the Key </a:t>
            </a:r>
            <a:r>
              <a:rPr lang="en-US" altLang="zh-CN" sz="4400"/>
              <a:t>Problems of </a:t>
            </a:r>
            <a:r>
              <a:rPr lang="en-US" altLang="zh-CN" sz="4400" dirty="0"/>
              <a:t>GANs</a:t>
            </a:r>
            <a:endParaRPr lang="zh-CN" altLang="en-US" sz="4400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</p:spPr>
        <p:txBody>
          <a:bodyPr/>
          <a:lstStyle/>
          <a:p>
            <a:r>
              <a:rPr lang="en-US" altLang="zh-CN"/>
              <a:t>Speaker: Zhiming Zhou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887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5609698-0014-4048-90A3-C3E3ED08425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The divergence perspective is incomplete:</a:t>
                </a:r>
              </a:p>
              <a:p>
                <a:pPr lvl="8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The divergence perspective (Arjovsky et al.)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The supports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is usually not overlapped.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JS divergence remains constant, when the supports do not overlap.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Wasserstein distance is continuous and differentiable almost everywhere. </a:t>
                </a:r>
              </a:p>
              <a:p>
                <a:pPr lvl="8"/>
                <a:endParaRPr lang="en-US" altLang="zh-CN" dirty="0"/>
              </a:p>
              <a:p>
                <a:pPr lvl="1"/>
                <a:r>
                  <a:rPr lang="en-US" altLang="zh-CN" dirty="0"/>
                  <a:t>Existing cases where supports overlap, </a:t>
                </a:r>
              </a:p>
              <a:p>
                <a:pPr lvl="1"/>
                <a:r>
                  <a:rPr lang="en-US" altLang="zh-CN" dirty="0"/>
                  <a:t>but vanilla GANs still theoretically has a convergence issue. </a:t>
                </a:r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5609698-0014-4048-90A3-C3E3ED084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C35BC65-43BB-45D8-AF05-58CBE96A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A1588DA-C740-4993-A67B-6757A26DD519}"/>
              </a:ext>
            </a:extLst>
          </p:cNvPr>
          <p:cNvGrpSpPr/>
          <p:nvPr/>
        </p:nvGrpSpPr>
        <p:grpSpPr>
          <a:xfrm>
            <a:off x="1710522" y="5285834"/>
            <a:ext cx="5117900" cy="1193127"/>
            <a:chOff x="853919" y="5635613"/>
            <a:chExt cx="5117900" cy="119312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E744CF4-C9C8-416B-A224-473ABB97D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211" y="5664513"/>
              <a:ext cx="2807608" cy="11642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6116AD7-47A5-4ED8-8D2D-2E863B3A11BF}"/>
                    </a:ext>
                  </a:extLst>
                </p:cNvPr>
                <p:cNvSpPr/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0.2, 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0.8, 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6116AD7-47A5-4ED8-8D2D-2E863B3A1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  <a:blipFill>
                  <a:blip r:embed="rId4"/>
                  <a:stretch>
                    <a:fillRect l="-5848" t="-179787" b="-264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9AA16D2-8C0D-42C0-A37C-A1245C7A9D9F}"/>
                    </a:ext>
                  </a:extLst>
                </p:cNvPr>
                <p:cNvSpPr/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9AA16D2-8C0D-42C0-A37C-A1245C7A9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  <a:blipFill>
                  <a:blip r:embed="rId5"/>
                  <a:stretch>
                    <a:fillRect l="-6587" t="-179787" b="-264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90050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(optimal discriminative function) perspective: </a:t>
                </a:r>
              </a:p>
              <a:p>
                <a:pPr marL="457200" lvl="1" indent="0">
                  <a:lnSpc>
                    <a:spcPct val="20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In the taxonomy of regularization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(discriminative function space).</a:t>
                </a:r>
                <a:endParaRPr lang="en-US" altLang="zh-CN" dirty="0"/>
              </a:p>
              <a:p>
                <a:pPr lvl="1">
                  <a:lnSpc>
                    <a:spcPct val="200000"/>
                  </a:lnSpc>
                </a:pPr>
                <a:r>
                  <a:rPr lang="en-US" altLang="zh-CN" dirty="0"/>
                  <a:t>(a) Unregularized GANs commonly do not guarantee convergence.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lim>
                        </m:limLow>
                      </m:fName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Only reflect local information.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Points in separated regions don’t ware about each other.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Fake points with no real points around have no information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. </a:t>
                </a:r>
              </a:p>
              <a:p>
                <a:pPr lvl="2"/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8FC8DCA-B66B-4108-8167-2CF2679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BD64ED-F663-4AF5-A799-EFEA5DD55385}"/>
              </a:ext>
            </a:extLst>
          </p:cNvPr>
          <p:cNvGrpSpPr/>
          <p:nvPr/>
        </p:nvGrpSpPr>
        <p:grpSpPr>
          <a:xfrm>
            <a:off x="1760856" y="5073369"/>
            <a:ext cx="5117900" cy="1193127"/>
            <a:chOff x="853919" y="5635613"/>
            <a:chExt cx="5117900" cy="119312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EC9E508-F368-458A-87CD-1D3B0505B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211" y="5664513"/>
              <a:ext cx="2807608" cy="11642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F81427E-47FA-4547-85F1-AC3187C043D2}"/>
                    </a:ext>
                  </a:extLst>
                </p:cNvPr>
                <p:cNvSpPr/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0.2, 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0.8, 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6116AD7-47A5-4ED8-8D2D-2E863B3A1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19" y="5635613"/>
                  <a:ext cx="2080121" cy="572914"/>
                </a:xfrm>
                <a:prstGeom prst="rect">
                  <a:avLst/>
                </a:prstGeom>
                <a:blipFill>
                  <a:blip r:embed="rId4"/>
                  <a:stretch>
                    <a:fillRect l="-5848" t="-179787" b="-264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55ED9859-EB22-42FD-AAB5-D79171947F18}"/>
                    </a:ext>
                  </a:extLst>
                </p:cNvPr>
                <p:cNvSpPr/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9AA16D2-8C0D-42C0-A37C-A1245C7A9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963" y="6246638"/>
                  <a:ext cx="2032031" cy="572914"/>
                </a:xfrm>
                <a:prstGeom prst="rect">
                  <a:avLst/>
                </a:prstGeom>
                <a:blipFill>
                  <a:blip r:embed="rId5"/>
                  <a:stretch>
                    <a:fillRect l="-6587" t="-179787" b="-264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C7751635-BC8F-4F94-9258-B6E2E2308130}"/>
              </a:ext>
            </a:extLst>
          </p:cNvPr>
          <p:cNvSpPr/>
          <p:nvPr/>
        </p:nvSpPr>
        <p:spPr>
          <a:xfrm>
            <a:off x="4878197" y="6435292"/>
            <a:ext cx="4240636" cy="307777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2"/>
                </a:solidFill>
              </a:rPr>
              <a:t>Including vanilla GAN, Least-squares GAN, f-GAN, etc.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BA3935A-F09A-46AF-B0FE-F07A247F0EA0}"/>
                  </a:ext>
                </a:extLst>
              </p:cNvPr>
              <p:cNvSpPr/>
              <p:nvPr/>
            </p:nvSpPr>
            <p:spPr>
              <a:xfrm>
                <a:off x="7660923" y="3443181"/>
                <a:ext cx="1205266" cy="738664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BA3935A-F09A-46AF-B0FE-F07A247F0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923" y="3443181"/>
                <a:ext cx="120526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014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0F3F4DB-43E0-4A3B-B9B2-729EFFDA3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" r="678"/>
          <a:stretch/>
        </p:blipFill>
        <p:spPr>
          <a:xfrm>
            <a:off x="790777" y="3759394"/>
            <a:ext cx="7632497" cy="1567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58AB8CF-08CB-466C-9CAE-E57FA2906EB1}"/>
                  </a:ext>
                </a:extLst>
              </p:cNvPr>
              <p:cNvSpPr/>
              <p:nvPr/>
            </p:nvSpPr>
            <p:spPr>
              <a:xfrm>
                <a:off x="790776" y="2638415"/>
                <a:ext cx="4027385" cy="460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lim>
                          </m:limLow>
                        </m:fName>
                        <m: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e>
                      </m:func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altLang="zh-C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altLang="zh-C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zh-CN" alt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600" i="1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58AB8CF-08CB-466C-9CAE-E57FA2906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76" y="2638415"/>
                <a:ext cx="4027385" cy="460191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标题 11">
            <a:extLst>
              <a:ext uri="{FF2B5EF4-FFF2-40B4-BE49-F238E27FC236}">
                <a16:creationId xmlns:a16="http://schemas.microsoft.com/office/drawing/2014/main" id="{4B948C52-6FD4-46FE-BADD-1F05629AF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Generalized Formulation of GANs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E2DB865-3322-439B-BEAD-5B6A27A25A32}"/>
                  </a:ext>
                </a:extLst>
              </p:cNvPr>
              <p:cNvSpPr/>
              <p:nvPr/>
            </p:nvSpPr>
            <p:spPr>
              <a:xfrm>
                <a:off x="790776" y="1948890"/>
                <a:ext cx="1714059" cy="414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1600" i="1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E2DB865-3322-439B-BEAD-5B6A27A25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76" y="1948890"/>
                <a:ext cx="1714059" cy="414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EED5EA5B-EC9B-4D64-B650-A73FFC811236}"/>
                  </a:ext>
                </a:extLst>
              </p:cNvPr>
              <p:cNvSpPr/>
              <p:nvPr/>
            </p:nvSpPr>
            <p:spPr>
              <a:xfrm>
                <a:off x="2586037" y="6365546"/>
                <a:ext cx="3971925" cy="270435"/>
              </a:xfrm>
              <a:prstGeom prst="roundRect">
                <a:avLst/>
              </a:prstGeom>
              <a:noFill/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400" dirty="0">
                    <a:solidFill>
                      <a:schemeClr val="bg2"/>
                    </a:solidFill>
                  </a:rPr>
                  <a:t> is another notation for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1400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dirty="0">
                    <a:solidFill>
                      <a:schemeClr val="bg2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4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dirty="0">
                    <a:solidFill>
                      <a:schemeClr val="bg2"/>
                    </a:solidFill>
                  </a:rPr>
                  <a:t>is the optimal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400" dirty="0">
                    <a:solidFill>
                      <a:schemeClr val="bg2"/>
                    </a:solidFill>
                  </a:rPr>
                  <a:t>.</a:t>
                </a:r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EED5EA5B-EC9B-4D64-B650-A73FFC8112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037" y="6365546"/>
                <a:ext cx="3971925" cy="270435"/>
              </a:xfrm>
              <a:prstGeom prst="roundRect">
                <a:avLst/>
              </a:prstGeom>
              <a:blipFill>
                <a:blip r:embed="rId5"/>
                <a:stretch>
                  <a:fillRect t="-8696" r="-306" b="-26087"/>
                </a:stretch>
              </a:blipFill>
              <a:ln w="3175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70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(optimal discriminative function) perspective: </a:t>
                </a:r>
              </a:p>
              <a:p>
                <a:pPr marL="457200" lvl="1" indent="0">
                  <a:lnSpc>
                    <a:spcPct val="20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In the taxonomy of regularization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(discriminative function space).</a:t>
                </a:r>
                <a:endParaRPr lang="en-US" altLang="zh-CN" dirty="0"/>
              </a:p>
              <a:p>
                <a:pPr lvl="1">
                  <a:lnSpc>
                    <a:spcPct val="200000"/>
                  </a:lnSpc>
                </a:pPr>
                <a:r>
                  <a:rPr lang="en-US" altLang="zh-CN" dirty="0"/>
                  <a:t>(a) Unregularized GANs commonly do not guarantee convergence.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Provably suffers from </a:t>
                </a:r>
                <a:r>
                  <a:rPr lang="en-US" altLang="zh-CN" b="1" dirty="0">
                    <a:solidFill>
                      <a:schemeClr val="bg2"/>
                    </a:solidFill>
                  </a:rPr>
                  <a:t>the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2"/>
                    </a:solidFill>
                  </a:rPr>
                  <a:t>gradient uninformativeness issue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.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Including vanilla GAN, Least-squares GAN, f-GAN, etc.</a:t>
                </a: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/>
                  <a:t>(b) Not arbitrary regularization can solve this problem. 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Counterexample: Fisher GAN.</a:t>
                </a: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/>
                  <a:t>(c) Lipschitz regularization can generally ensure convergence. 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02A9FE3-56D1-4A01-8F51-4CBAEF5A0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8FC8DCA-B66B-4108-8167-2CF2679F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672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Is Wasserstein distance the key?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The constraint in the dual form of Wasserstein distance can be relaxed. </a:t>
                </a:r>
              </a:p>
              <a:p>
                <a:pPr lvl="2">
                  <a:lnSpc>
                    <a:spcPct val="200000"/>
                  </a:lnSpc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The Kantorovich-Rubinstein (KR) duality of Wasserstein distance: 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The Lipschitz constraint in the KR duality can be relaxed: 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In the relaxed dual 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can also be ill-defined.</a:t>
                </a: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77DA0ED-88AB-40EC-AC2D-0BA82843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FC9AA59-84FF-4A49-9BB2-8DB28F47A318}"/>
                  </a:ext>
                </a:extLst>
              </p:cNvPr>
              <p:cNvSpPr/>
              <p:nvPr/>
            </p:nvSpPr>
            <p:spPr>
              <a:xfrm>
                <a:off x="1524000" y="3468176"/>
                <a:ext cx="6096000" cy="71968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7432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𝑠𝑢𝑝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i="1" dirty="0">
                  <a:solidFill>
                    <a:schemeClr val="bg2"/>
                  </a:solidFill>
                  <a:latin typeface="+mn-ea"/>
                </a:endParaRPr>
              </a:p>
              <a:p>
                <a:pPr marL="27432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FC9AA59-84FF-4A49-9BB2-8DB28F47A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468176"/>
                <a:ext cx="6096000" cy="719684"/>
              </a:xfrm>
              <a:prstGeom prst="rect">
                <a:avLst/>
              </a:prstGeom>
              <a:blipFill>
                <a:blip r:embed="rId3"/>
                <a:stretch>
                  <a:fillRect b="-5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028D050-9EBC-4289-BC44-E3C8ED659E59}"/>
              </a:ext>
            </a:extLst>
          </p:cNvPr>
          <p:cNvGrpSpPr/>
          <p:nvPr/>
        </p:nvGrpSpPr>
        <p:grpSpPr>
          <a:xfrm>
            <a:off x="819150" y="4655264"/>
            <a:ext cx="7505700" cy="742254"/>
            <a:chOff x="2506349" y="4020898"/>
            <a:chExt cx="7505700" cy="7422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EBB402A-F454-4B68-93FB-CD15BCDD98CB}"/>
                    </a:ext>
                  </a:extLst>
                </p:cNvPr>
                <p:cNvSpPr/>
                <p:nvPr/>
              </p:nvSpPr>
              <p:spPr>
                <a:xfrm>
                  <a:off x="2506349" y="4020898"/>
                  <a:ext cx="7505700" cy="7422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74320" lvl="1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𝑠𝑢𝑝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bg2"/>
                    </a:solidFill>
                    <a:latin typeface="+mn-ea"/>
                  </a:endParaRPr>
                </a:p>
                <a:p>
                  <a:pPr marL="274320" lvl="1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.   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𝑠𝑢𝑝𝑝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∀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𝑠𝑢𝑝𝑝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EBB402A-F454-4B68-93FB-CD15BCDD98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6349" y="4020898"/>
                  <a:ext cx="7505700" cy="742254"/>
                </a:xfrm>
                <a:prstGeom prst="rect">
                  <a:avLst/>
                </a:prstGeom>
                <a:blipFill>
                  <a:blip r:embed="rId4"/>
                  <a:stretch>
                    <a:fillRect b="-41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93287B5-F2AB-4ED1-80C0-95334CF02E70}"/>
                </a:ext>
              </a:extLst>
            </p:cNvPr>
            <p:cNvSpPr/>
            <p:nvPr/>
          </p:nvSpPr>
          <p:spPr>
            <a:xfrm>
              <a:off x="6200862" y="4450749"/>
              <a:ext cx="3038475" cy="26706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2"/>
                </a:solidFill>
                <a:latin typeface="+mn-ea"/>
              </a:endParaRP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F167F76-69FF-41E6-AD04-21638855A007}"/>
              </a:ext>
            </a:extLst>
          </p:cNvPr>
          <p:cNvSpPr/>
          <p:nvPr/>
        </p:nvSpPr>
        <p:spPr>
          <a:xfrm>
            <a:off x="5696125" y="3892492"/>
            <a:ext cx="687897" cy="2516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8558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Why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perspective is better? </a:t>
                </a:r>
              </a:p>
              <a:p>
                <a:pPr lvl="1"/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dirty="0"/>
                  <a:t>How you parameterize the model also affects the training.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perspective takes the G-D structure into account</a:t>
                </a:r>
                <a:r>
                  <a:rPr lang="en-US" altLang="zh-CN" dirty="0"/>
                  <a:t>.</a:t>
                </a:r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Sample based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GANs is an implicit generative model. </a:t>
                </a:r>
              </a:p>
              <a:p>
                <a:pPr lvl="3"/>
                <a:r>
                  <a:rPr lang="en-US" altLang="zh-CN" dirty="0">
                    <a:solidFill>
                      <a:schemeClr val="bg2"/>
                    </a:solidFill>
                  </a:rPr>
                  <a:t>Sample based representation. </a:t>
                </a:r>
              </a:p>
              <a:p>
                <a:pPr lvl="3"/>
                <a:r>
                  <a:rPr lang="en-US" altLang="zh-CN" b="1" dirty="0">
                    <a:solidFill>
                      <a:schemeClr val="bg2"/>
                    </a:solidFill>
                  </a:rPr>
                  <a:t>Sample based optimization. </a:t>
                </a:r>
              </a:p>
              <a:p>
                <a:pPr lvl="2"/>
                <a:r>
                  <a:rPr lang="en-US" altLang="zh-CN" dirty="0">
                    <a:solidFill>
                      <a:schemeClr val="bg2"/>
                    </a:solidFill>
                  </a:rPr>
                  <a:t>JS in overlapping cases is optimizable, if the density is directly adjustable.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3DA1661-16C6-49B6-B7BF-C2A3ABFBE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77DA0ED-88AB-40EC-AC2D-0BA82843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Essence of Convergence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051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9F162F6-A1F7-4239-AD48-A721508318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General formulation: </a:t>
            </a:r>
          </a:p>
          <a:p>
            <a:endParaRPr lang="en-US" altLang="zh-CN" dirty="0"/>
          </a:p>
          <a:p>
            <a:endParaRPr lang="en-US" altLang="zh-CN" b="1" dirty="0"/>
          </a:p>
          <a:p>
            <a:r>
              <a:rPr lang="en-US" altLang="zh-CN" dirty="0"/>
              <a:t>As long as, it satisfies: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Any increasing function with no decreasing derivative derives a LGAN.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5569D51-5510-405E-ABE5-5D7FDD47E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Lipschitz GANs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26EC4F-9401-4BB3-87CE-0D6A19CE559D}"/>
                  </a:ext>
                </a:extLst>
              </p:cNvPr>
              <p:cNvSpPr txBox="1"/>
              <p:nvPr/>
            </p:nvSpPr>
            <p:spPr>
              <a:xfrm>
                <a:off x="1205286" y="2469589"/>
                <a:ext cx="6028559" cy="356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zh-CN" alt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26EC4F-9401-4BB3-87CE-0D6A19CE5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86" y="2469589"/>
                <a:ext cx="6028559" cy="356316"/>
              </a:xfrm>
              <a:prstGeom prst="rect">
                <a:avLst/>
              </a:prstGeom>
              <a:blipFill>
                <a:blip r:embed="rId2"/>
                <a:stretch>
                  <a:fillRect b="-22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9A799EF-FB11-4BD9-BECB-327709E65D31}"/>
                  </a:ext>
                </a:extLst>
              </p:cNvPr>
              <p:cNvSpPr txBox="1"/>
              <p:nvPr/>
            </p:nvSpPr>
            <p:spPr>
              <a:xfrm>
                <a:off x="1205286" y="3908891"/>
                <a:ext cx="2418867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&gt;0,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&lt;0,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9A799EF-FB11-4BD9-BECB-327709E65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86" y="3908891"/>
                <a:ext cx="2418867" cy="1025665"/>
              </a:xfrm>
              <a:prstGeom prst="rect">
                <a:avLst/>
              </a:prstGeom>
              <a:blipFill>
                <a:blip r:embed="rId3"/>
                <a:stretch>
                  <a:fillRect b="-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FEE49B0A-DE32-4881-88F9-0EC855FED922}"/>
              </a:ext>
            </a:extLst>
          </p:cNvPr>
          <p:cNvSpPr/>
          <p:nvPr/>
        </p:nvSpPr>
        <p:spPr>
          <a:xfrm>
            <a:off x="3826208" y="4098802"/>
            <a:ext cx="17908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+mn-ea"/>
              </a:rPr>
              <a:t>or simplified as:</a:t>
            </a:r>
          </a:p>
          <a:p>
            <a:pPr algn="ctr"/>
            <a:r>
              <a:rPr lang="en-US" altLang="zh-CN" sz="1400" dirty="0">
                <a:latin typeface="+mn-ea"/>
              </a:rPr>
              <a:t>(more restrictive)</a:t>
            </a:r>
            <a:endParaRPr lang="zh-CN" altLang="en-US" sz="1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679F850-1159-4EC5-B439-308F2CF2C886}"/>
                  </a:ext>
                </a:extLst>
              </p:cNvPr>
              <p:cNvSpPr txBox="1"/>
              <p:nvPr/>
            </p:nvSpPr>
            <p:spPr>
              <a:xfrm>
                <a:off x="5838189" y="4065023"/>
                <a:ext cx="2372765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&gt;0,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≥0,</m:t>
                              </m:r>
                            </m:e>
                            <m:e>
                              <m:r>
                                <a:rPr lang="zh-CN" altLang="en-US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=∅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679F850-1159-4EC5-B439-308F2CF2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189" y="4065023"/>
                <a:ext cx="2372765" cy="617861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0E819B50-2C9F-4F05-B5B9-9605DD3E3F58}"/>
                  </a:ext>
                </a:extLst>
              </p:cNvPr>
              <p:cNvSpPr/>
              <p:nvPr/>
            </p:nvSpPr>
            <p:spPr>
              <a:xfrm>
                <a:off x="5626608" y="1904612"/>
                <a:ext cx="2296716" cy="356316"/>
              </a:xfrm>
              <a:prstGeom prst="wedgeRoundRectCallout">
                <a:avLst>
                  <a:gd name="adj1" fmla="val -19007"/>
                  <a:gd name="adj2" fmla="val 88398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Lipschitz constant of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0E819B50-2C9F-4F05-B5B9-9605DD3E3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608" y="1904612"/>
                <a:ext cx="2296716" cy="356316"/>
              </a:xfrm>
              <a:prstGeom prst="wedgeRoundRectCallout">
                <a:avLst>
                  <a:gd name="adj1" fmla="val -19007"/>
                  <a:gd name="adj2" fmla="val 8839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267A859C-9904-4725-9728-09B1D433A15D}"/>
              </a:ext>
            </a:extLst>
          </p:cNvPr>
          <p:cNvSpPr/>
          <p:nvPr/>
        </p:nvSpPr>
        <p:spPr>
          <a:xfrm>
            <a:off x="3624153" y="3068375"/>
            <a:ext cx="3012655" cy="360625"/>
          </a:xfrm>
          <a:prstGeom prst="wedgeRoundRectCallout">
            <a:avLst>
              <a:gd name="adj1" fmla="val -17546"/>
              <a:gd name="adj2" fmla="val -88180"/>
              <a:gd name="adj3" fmla="val 1666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The generalized formulation of GANs.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643744D-2BE0-4FBD-9B83-5F9E352726DE}"/>
                  </a:ext>
                </a:extLst>
              </p:cNvPr>
              <p:cNvSpPr/>
              <p:nvPr/>
            </p:nvSpPr>
            <p:spPr>
              <a:xfrm>
                <a:off x="7608321" y="2761382"/>
                <a:ext cx="1205266" cy="738664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140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643744D-2BE0-4FBD-9B83-5F9E35272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321" y="2761382"/>
                <a:ext cx="120526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005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6510E8C-888A-4C64-B59B-FC042C12E6F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Theoretical Properties:</a:t>
                </a:r>
              </a:p>
              <a:p>
                <a:pPr lvl="1"/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in LGANs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exists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and it is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unique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is strictly convex.</a:t>
                </a:r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LGANs points directly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towards real samples</a:t>
                </a:r>
                <a:r>
                  <a:rPr lang="en-US" altLang="zh-CN" dirty="0"/>
                  <a:t>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(Euclidean distance)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Unique Nash equilibrium </a:t>
                </a:r>
                <a:r>
                  <a:rPr lang="en-US" altLang="zh-CN" dirty="0"/>
                  <a:t>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 and G. 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bg2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zh-CN" sz="1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1600" dirty="0">
                    <a:solidFill>
                      <a:schemeClr val="bg2"/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6510E8C-888A-4C64-B59B-FC042C12E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109C93C9-A336-4601-9BDB-39A87E7D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Lipschitz GANs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936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739F519-10D2-42E2-9DC0-22D1F6A52E9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Considering the case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 are single points. 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 forms straight lines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. 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739F519-10D2-42E2-9DC0-22D1F6A52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5BC551D-E81D-4323-B9D6-CCAC4DF5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Illustration</a:t>
            </a:r>
            <a:endParaRPr lang="zh-CN" altLang="en-US" dirty="0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6D76FF8F-F163-4035-BA4F-29FE94FC05E2}"/>
              </a:ext>
            </a:extLst>
          </p:cNvPr>
          <p:cNvSpPr/>
          <p:nvPr/>
        </p:nvSpPr>
        <p:spPr>
          <a:xfrm>
            <a:off x="1719743" y="4303552"/>
            <a:ext cx="1375795" cy="780176"/>
          </a:xfrm>
          <a:custGeom>
            <a:avLst/>
            <a:gdLst>
              <a:gd name="connsiteX0" fmla="*/ 1375795 w 1375795"/>
              <a:gd name="connsiteY0" fmla="*/ 0 h 780176"/>
              <a:gd name="connsiteX1" fmla="*/ 1166070 w 1375795"/>
              <a:gd name="connsiteY1" fmla="*/ 444617 h 780176"/>
              <a:gd name="connsiteX2" fmla="*/ 637563 w 1375795"/>
              <a:gd name="connsiteY2" fmla="*/ 352338 h 780176"/>
              <a:gd name="connsiteX3" fmla="*/ 0 w 1375795"/>
              <a:gd name="connsiteY3" fmla="*/ 780176 h 78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795" h="780176">
                <a:moveTo>
                  <a:pt x="1375795" y="0"/>
                </a:moveTo>
                <a:cubicBezTo>
                  <a:pt x="1332452" y="192947"/>
                  <a:pt x="1289109" y="385894"/>
                  <a:pt x="1166070" y="444617"/>
                </a:cubicBezTo>
                <a:cubicBezTo>
                  <a:pt x="1043031" y="503340"/>
                  <a:pt x="831908" y="296411"/>
                  <a:pt x="637563" y="352338"/>
                </a:cubicBezTo>
                <a:cubicBezTo>
                  <a:pt x="443218" y="408265"/>
                  <a:pt x="219512" y="671119"/>
                  <a:pt x="0" y="780176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B519545-44C5-4CAD-9C30-ABD6F9B678DF}"/>
              </a:ext>
            </a:extLst>
          </p:cNvPr>
          <p:cNvGrpSpPr/>
          <p:nvPr/>
        </p:nvGrpSpPr>
        <p:grpSpPr>
          <a:xfrm>
            <a:off x="1719743" y="2570165"/>
            <a:ext cx="5177039" cy="2832345"/>
            <a:chOff x="1803633" y="2419163"/>
            <a:chExt cx="5177039" cy="283234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8AFBABD-FF66-42C6-9691-E896C03291F7}"/>
                </a:ext>
              </a:extLst>
            </p:cNvPr>
            <p:cNvGrpSpPr/>
            <p:nvPr/>
          </p:nvGrpSpPr>
          <p:grpSpPr>
            <a:xfrm>
              <a:off x="1803633" y="2419163"/>
              <a:ext cx="3574739" cy="2832345"/>
              <a:chOff x="2004969" y="2318495"/>
              <a:chExt cx="3574739" cy="2832345"/>
            </a:xfrm>
          </p:grpSpPr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3908ABBC-7541-452E-830D-519D62A8FC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4969" y="4647501"/>
                <a:ext cx="35317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9F3D5D83-6421-43EA-8EF0-428CB983E6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3475" y="2399252"/>
                <a:ext cx="0" cy="27515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F7D19DB2-DF0C-48C6-ACA1-E96C0AAD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5386770" y="4647501"/>
                    <a:ext cx="19293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F7D19DB2-DF0C-48C6-ACA1-E96C0AAD47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6770" y="4647501"/>
                    <a:ext cx="19293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625" r="-93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F02C2637-B440-4F92-ADF8-E3047B140FB9}"/>
                      </a:ext>
                    </a:extLst>
                  </p:cNvPr>
                  <p:cNvSpPr txBox="1"/>
                  <p:nvPr/>
                </p:nvSpPr>
                <p:spPr>
                  <a:xfrm>
                    <a:off x="2619424" y="2318495"/>
                    <a:ext cx="54668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F02C2637-B440-4F92-ADF8-E3047B140F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9424" y="2318495"/>
                    <a:ext cx="546688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222" r="-11111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C9DA0283-6535-4726-A5D8-AC568A706135}"/>
                  </a:ext>
                </a:extLst>
              </p:cNvPr>
              <p:cNvSpPr/>
              <p:nvPr/>
            </p:nvSpPr>
            <p:spPr>
              <a:xfrm>
                <a:off x="3254928" y="4194495"/>
                <a:ext cx="45719" cy="4571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B863AEF-9539-4249-AC62-E1CF8A18344C}"/>
                  </a:ext>
                </a:extLst>
              </p:cNvPr>
              <p:cNvSpPr/>
              <p:nvPr/>
            </p:nvSpPr>
            <p:spPr>
              <a:xfrm>
                <a:off x="4489507" y="3537530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861D888B-CF16-4BE1-A33B-483E96E4C536}"/>
                      </a:ext>
                    </a:extLst>
                  </p:cNvPr>
                  <p:cNvSpPr txBox="1"/>
                  <p:nvPr/>
                </p:nvSpPr>
                <p:spPr>
                  <a:xfrm>
                    <a:off x="4680107" y="3413056"/>
                    <a:ext cx="264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861D888B-CF16-4BE1-A33B-483E96E4C5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107" y="3413056"/>
                    <a:ext cx="26475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0930" r="-2326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AFBFC844-CCBB-4645-BD4D-5580BFF2B88C}"/>
                      </a:ext>
                    </a:extLst>
                  </p:cNvPr>
                  <p:cNvSpPr txBox="1"/>
                  <p:nvPr/>
                </p:nvSpPr>
                <p:spPr>
                  <a:xfrm>
                    <a:off x="2892832" y="4210949"/>
                    <a:ext cx="273280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AFBFC844-CCBB-4645-BD4D-5580BFF2B8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92832" y="4210949"/>
                    <a:ext cx="273280" cy="2995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000" r="-6667"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CF26AE48-FA33-4A1C-9C6B-EDF8DAB29A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94932" y="3570839"/>
                <a:ext cx="1195555" cy="634395"/>
              </a:xfrm>
              <a:prstGeom prst="line">
                <a:avLst/>
              </a:prstGeom>
              <a:ln w="31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7616DF2-E1E5-4921-B4A5-C203DCC61BB3}"/>
                </a:ext>
              </a:extLst>
            </p:cNvPr>
            <p:cNvSpPr txBox="1"/>
            <p:nvPr/>
          </p:nvSpPr>
          <p:spPr>
            <a:xfrm>
              <a:off x="2504767" y="3002303"/>
              <a:ext cx="44759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The line in between is well defined, while others are not.</a:t>
              </a:r>
              <a:endParaRPr lang="zh-CN" altLang="en-US" sz="1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4727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E64AC7-11DE-475B-BD28-93CA67759C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Practical behaviors of gradient uninformativeness: (noise)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024A046-176A-428A-AD7D-ECA16C74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EAD2FD-364A-4A13-A932-0C568BD4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31" y="2956903"/>
            <a:ext cx="7637417" cy="221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1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512163-C0FD-47A1-B1F8-CDADB43915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Education:</a:t>
            </a:r>
          </a:p>
          <a:p>
            <a:pPr lvl="1"/>
            <a:r>
              <a:rPr lang="en-US" altLang="zh-CN" dirty="0"/>
              <a:t>Ph.D. candidate in Computer Science, Shanghai Jiao Tong University. </a:t>
            </a:r>
          </a:p>
          <a:p>
            <a:pPr lvl="1"/>
            <a:r>
              <a:rPr lang="en-US" altLang="zh-CN" dirty="0"/>
              <a:t>Bachelor’s degree obtained from ACM class, Shanghai Jiao Tong University. 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Research Interest:</a:t>
            </a:r>
          </a:p>
          <a:p>
            <a:pPr lvl="1"/>
            <a:r>
              <a:rPr lang="en-US" altLang="zh-CN" dirty="0"/>
              <a:t>Currently mainly focus on GANs. </a:t>
            </a:r>
            <a:r>
              <a:rPr lang="en-US" altLang="zh-CN" dirty="0">
                <a:solidFill>
                  <a:schemeClr val="bg2"/>
                </a:solidFill>
              </a:rPr>
              <a:t>(2017 ~ now) </a:t>
            </a:r>
          </a:p>
          <a:p>
            <a:pPr lvl="2"/>
            <a:r>
              <a:rPr lang="en-US" altLang="zh-CN" dirty="0">
                <a:solidFill>
                  <a:schemeClr val="bg2"/>
                </a:solidFill>
              </a:rPr>
              <a:t>Also work on related problems, including optimization, optimal transport, etc. </a:t>
            </a:r>
          </a:p>
          <a:p>
            <a:pPr lvl="1"/>
            <a:r>
              <a:rPr lang="en-US" altLang="zh-CN" dirty="0"/>
              <a:t>Used to work on Computer Graphics. </a:t>
            </a:r>
            <a:r>
              <a:rPr lang="en-US" altLang="zh-CN" dirty="0">
                <a:solidFill>
                  <a:schemeClr val="bg2"/>
                </a:solidFill>
              </a:rPr>
              <a:t>(2014 ~ 2016) </a:t>
            </a:r>
          </a:p>
          <a:p>
            <a:pPr lvl="2"/>
            <a:r>
              <a:rPr lang="en-US" altLang="zh-CN" dirty="0">
                <a:solidFill>
                  <a:schemeClr val="bg2"/>
                </a:solidFill>
              </a:rPr>
              <a:t>Surface reflectance acquisition, related to sparsity, low-rank, and deblurring. </a:t>
            </a:r>
          </a:p>
          <a:p>
            <a:pPr lvl="1"/>
            <a:r>
              <a:rPr lang="en-US" altLang="zh-CN" dirty="0"/>
              <a:t>Plan to extend and gradually move to Deep Learning Theory.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20C3515-1BEC-4C97-B919-45BFA58C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About 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845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E7CC92A-BBC9-4A15-AC2B-F0242F2184D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Verifying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LGANs points towards real samples: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E7CC92A-BBC9-4A15-AC2B-F0242F218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16FBC7A-7693-416A-A927-70909176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D573C0-2A13-4BDE-AB9E-CE027AFC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40" y="2748105"/>
            <a:ext cx="7541171" cy="3324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话气泡: 圆角矩形 4">
                <a:extLst>
                  <a:ext uri="{FF2B5EF4-FFF2-40B4-BE49-F238E27FC236}">
                    <a16:creationId xmlns:a16="http://schemas.microsoft.com/office/drawing/2014/main" id="{48FD7B23-9FF7-49E4-BF95-AEEA14FF4F27}"/>
                  </a:ext>
                </a:extLst>
              </p:cNvPr>
              <p:cNvSpPr/>
              <p:nvPr/>
            </p:nvSpPr>
            <p:spPr>
              <a:xfrm>
                <a:off x="4224228" y="6275126"/>
                <a:ext cx="1995597" cy="360625"/>
              </a:xfrm>
              <a:prstGeom prst="wedgeRoundRectCallout">
                <a:avLst>
                  <a:gd name="adj1" fmla="val -13901"/>
                  <a:gd name="adj2" fmla="val -167418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fake sample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对话气泡: 圆角矩形 4">
                <a:extLst>
                  <a:ext uri="{FF2B5EF4-FFF2-40B4-BE49-F238E27FC236}">
                    <a16:creationId xmlns:a16="http://schemas.microsoft.com/office/drawing/2014/main" id="{48FD7B23-9FF7-49E4-BF95-AEEA14FF4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228" y="6275126"/>
                <a:ext cx="1995597" cy="360625"/>
              </a:xfrm>
              <a:prstGeom prst="wedgeRoundRectCallout">
                <a:avLst>
                  <a:gd name="adj1" fmla="val -13901"/>
                  <a:gd name="adj2" fmla="val -167418"/>
                  <a:gd name="adj3" fmla="val 16667"/>
                </a:avLst>
              </a:prstGeom>
              <a:blipFill>
                <a:blip r:embed="rId4"/>
                <a:stretch>
                  <a:fillRect b="-2985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F04DCA18-B35B-455D-AF59-248E9DD3E26A}"/>
                  </a:ext>
                </a:extLst>
              </p:cNvPr>
              <p:cNvSpPr/>
              <p:nvPr/>
            </p:nvSpPr>
            <p:spPr>
              <a:xfrm>
                <a:off x="7034103" y="6275125"/>
                <a:ext cx="1995597" cy="360625"/>
              </a:xfrm>
              <a:prstGeom prst="wedgeRoundRectCallout">
                <a:avLst>
                  <a:gd name="adj1" fmla="val 12351"/>
                  <a:gd name="adj2" fmla="val -170059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real sample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F04DCA18-B35B-455D-AF59-248E9DD3E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103" y="6275125"/>
                <a:ext cx="1995597" cy="360625"/>
              </a:xfrm>
              <a:prstGeom prst="wedgeRoundRectCallout">
                <a:avLst>
                  <a:gd name="adj1" fmla="val 12351"/>
                  <a:gd name="adj2" fmla="val -170059"/>
                  <a:gd name="adj3" fmla="val 16667"/>
                </a:avLst>
              </a:prstGeom>
              <a:blipFill>
                <a:blip r:embed="rId5"/>
                <a:stretch>
                  <a:fillRect b="-2941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F9B1C788-C4AB-490F-B934-37C31D4E1155}"/>
                  </a:ext>
                </a:extLst>
              </p:cNvPr>
              <p:cNvSpPr/>
              <p:nvPr/>
            </p:nvSpPr>
            <p:spPr>
              <a:xfrm>
                <a:off x="4905375" y="2216189"/>
                <a:ext cx="3400425" cy="360625"/>
              </a:xfrm>
              <a:prstGeom prst="wedgeRoundRectCallout">
                <a:avLst>
                  <a:gd name="adj1" fmla="val -39063"/>
                  <a:gd name="adj2" fmla="val 86142"/>
                  <a:gd name="adj3" fmla="val 16667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</a:rPr>
                  <a:t>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F9B1C788-C4AB-490F-B934-37C31D4E1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375" y="2216189"/>
                <a:ext cx="3400425" cy="360625"/>
              </a:xfrm>
              <a:prstGeom prst="wedgeRoundRectCallout">
                <a:avLst>
                  <a:gd name="adj1" fmla="val -39063"/>
                  <a:gd name="adj2" fmla="val 86142"/>
                  <a:gd name="adj3" fmla="val 16667"/>
                </a:avLst>
              </a:prstGeom>
              <a:blipFill>
                <a:blip r:embed="rId6"/>
                <a:stretch>
                  <a:fillRect l="-536" r="-357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989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B16504-3DED-40A1-81DE-7E7E9F3E5CE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influence of uniqueness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: (stabilized)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B16504-3DED-40A1-81DE-7E7E9F3E5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78E0253-4043-45A4-A7B3-094C8FD4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F66E95-1FF1-46A7-9567-82C700386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88" y="2518910"/>
            <a:ext cx="7755038" cy="325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81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13968B4-BD0D-4E13-B032-9D42C369C3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/>
              <a:t>Benchmark the LGANs family: (consistently outperform WGAN)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DE8156-DD25-462F-8E54-8DDD3F6E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BAE33B-D5AE-4E09-85B2-339AF9238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48" y="2619003"/>
            <a:ext cx="7714318" cy="30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09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13968B4-BD0D-4E13-B032-9D42C369C3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Benchmark the LGANs family: (consistently outperform WGAN)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DE8156-DD25-462F-8E54-8DDD3F6E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E96E51-0CFA-4A2D-8C27-0E9144FD6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49" y="2686136"/>
            <a:ext cx="7639738" cy="28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4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49E0CA8-F137-4F30-AFC4-7876B31FCE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Objective level cause: </a:t>
            </a:r>
            <a:r>
              <a:rPr lang="en-US" altLang="zh-CN" dirty="0">
                <a:solidFill>
                  <a:schemeClr val="bg2"/>
                </a:solidFill>
              </a:rPr>
              <a:t>(main)</a:t>
            </a:r>
          </a:p>
          <a:p>
            <a:pPr lvl="1"/>
            <a:r>
              <a:rPr lang="en-US" altLang="zh-CN" dirty="0"/>
              <a:t>Unrestricted GANs </a:t>
            </a:r>
            <a:r>
              <a:rPr lang="en-US" altLang="zh-CN" sz="1600" dirty="0">
                <a:solidFill>
                  <a:schemeClr val="bg2"/>
                </a:solidFill>
              </a:rPr>
              <a:t>(including vanilla GAN)</a:t>
            </a:r>
          </a:p>
          <a:p>
            <a:pPr lvl="2"/>
            <a:r>
              <a:rPr lang="en-US" altLang="zh-CN" dirty="0"/>
              <a:t>Existence of gathering / clustering effect. </a:t>
            </a:r>
            <a:r>
              <a:rPr lang="en-US" altLang="zh-CN" dirty="0">
                <a:solidFill>
                  <a:schemeClr val="bg2"/>
                </a:solidFill>
              </a:rPr>
              <a:t>(local greedy)</a:t>
            </a:r>
          </a:p>
          <a:p>
            <a:pPr lvl="2"/>
            <a:r>
              <a:rPr lang="en-US" altLang="zh-CN" dirty="0"/>
              <a:t>Missing of force to separate clustered samples.</a:t>
            </a:r>
          </a:p>
          <a:p>
            <a:pPr lvl="2"/>
            <a:r>
              <a:rPr lang="en-US" altLang="zh-CN" dirty="0"/>
              <a:t>Existence of local optimum.</a:t>
            </a:r>
          </a:p>
          <a:p>
            <a:pPr lvl="1"/>
            <a:r>
              <a:rPr lang="en-US" altLang="zh-CN" dirty="0"/>
              <a:t>WGAN / LGANs</a:t>
            </a:r>
          </a:p>
          <a:p>
            <a:pPr lvl="2"/>
            <a:r>
              <a:rPr lang="en-US" altLang="zh-CN" dirty="0"/>
              <a:t>No objective level local optimum.</a:t>
            </a:r>
          </a:p>
          <a:p>
            <a:pPr lvl="2"/>
            <a:r>
              <a:rPr lang="en-US" altLang="zh-CN" dirty="0"/>
              <a:t>Existence of force to separate clustered samples. </a:t>
            </a:r>
            <a:r>
              <a:rPr lang="en-US" altLang="zh-CN" sz="1400" dirty="0">
                <a:solidFill>
                  <a:schemeClr val="bg2"/>
                </a:solidFill>
              </a:rPr>
              <a:t>(if not clustered to a single point)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en-US" altLang="zh-CN" dirty="0"/>
              <a:t>Neural network level cause: </a:t>
            </a:r>
            <a:r>
              <a:rPr lang="en-US" altLang="zh-CN" dirty="0">
                <a:solidFill>
                  <a:schemeClr val="bg2"/>
                </a:solidFill>
              </a:rPr>
              <a:t>(minor)</a:t>
            </a:r>
          </a:p>
          <a:p>
            <a:pPr lvl="1"/>
            <a:r>
              <a:rPr lang="en-US" altLang="zh-CN" dirty="0"/>
              <a:t>Network degeneration. </a:t>
            </a:r>
            <a:r>
              <a:rPr lang="en-US" altLang="zh-CN" sz="1600" dirty="0">
                <a:solidFill>
                  <a:schemeClr val="bg2"/>
                </a:solidFill>
              </a:rPr>
              <a:t>(related to training failure)</a:t>
            </a:r>
          </a:p>
          <a:p>
            <a:pPr lvl="1"/>
            <a:r>
              <a:rPr lang="en-US" altLang="zh-CN" dirty="0"/>
              <a:t>Limited capacity / expressiveness issue.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1FF499-5F62-4629-BDF6-5D0059C2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 Collapse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4FD35B4-5BA3-462F-A2EE-6D39D722C9F7}"/>
              </a:ext>
            </a:extLst>
          </p:cNvPr>
          <p:cNvGrpSpPr/>
          <p:nvPr/>
        </p:nvGrpSpPr>
        <p:grpSpPr>
          <a:xfrm>
            <a:off x="7113863" y="2612123"/>
            <a:ext cx="1454441" cy="981512"/>
            <a:chOff x="7113863" y="2612123"/>
            <a:chExt cx="1454441" cy="981512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BDD46357-6248-4F08-A3FB-E8EB5C447CED}"/>
                </a:ext>
              </a:extLst>
            </p:cNvPr>
            <p:cNvSpPr/>
            <p:nvPr/>
          </p:nvSpPr>
          <p:spPr>
            <a:xfrm rot="5400000">
              <a:off x="7350328" y="2375658"/>
              <a:ext cx="981512" cy="1454441"/>
            </a:xfrm>
            <a:prstGeom prst="triangle">
              <a:avLst>
                <a:gd name="adj" fmla="val 50855"/>
              </a:avLst>
            </a:prstGeom>
            <a:noFill/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星形: 十角 4">
              <a:extLst>
                <a:ext uri="{FF2B5EF4-FFF2-40B4-BE49-F238E27FC236}">
                  <a16:creationId xmlns:a16="http://schemas.microsoft.com/office/drawing/2014/main" id="{4C360ED4-1296-4F19-BD7A-C1FF9E925444}"/>
                </a:ext>
              </a:extLst>
            </p:cNvPr>
            <p:cNvSpPr/>
            <p:nvPr/>
          </p:nvSpPr>
          <p:spPr>
            <a:xfrm>
              <a:off x="7180976" y="2859597"/>
              <a:ext cx="486561" cy="503339"/>
            </a:xfrm>
            <a:prstGeom prst="star10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6E545BB1-7F80-4A54-B822-17FCA8CF93C9}"/>
                </a:ext>
              </a:extLst>
            </p:cNvPr>
            <p:cNvCxnSpPr/>
            <p:nvPr/>
          </p:nvCxnSpPr>
          <p:spPr>
            <a:xfrm>
              <a:off x="7740416" y="3101828"/>
              <a:ext cx="6328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2389A3C-5D26-4EC2-BB60-E7BE6041A043}"/>
              </a:ext>
            </a:extLst>
          </p:cNvPr>
          <p:cNvSpPr txBox="1"/>
          <p:nvPr/>
        </p:nvSpPr>
        <p:spPr>
          <a:xfrm>
            <a:off x="4730004" y="6345248"/>
            <a:ext cx="4322017" cy="3385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/>
              <a:t>A local optimum state of some traditional GANs.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71167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49E0CA8-F137-4F30-AFC4-7876B31FCE4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chemeClr val="tx1"/>
                    </a:solidFill>
                  </a:rPr>
                  <a:t>The gradient of a fake sample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Two types of gradient vanishing:</a:t>
                </a:r>
              </a:p>
              <a:p>
                <a:pPr lvl="1"/>
                <a:r>
                  <a:rPr lang="en-US" altLang="zh-CN" dirty="0"/>
                  <a:t>Type-I gradient vanishing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b="0" dirty="0">
                    <a:solidFill>
                      <a:schemeClr val="accent5"/>
                    </a:solidFill>
                  </a:rPr>
                  <a:t>.</a:t>
                </a:r>
              </a:p>
              <a:p>
                <a:pPr lvl="1"/>
                <a:r>
                  <a:rPr lang="en-US" altLang="zh-CN" dirty="0"/>
                  <a:t>Type-II gradient vanishing: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49E0CA8-F137-4F30-AFC4-7876B31FC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2E1FF499-5F62-4629-BDF6-5D0059C2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Vanishing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F4F0D01-BDED-4FEE-B9A2-73839C93A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458719"/>
              </p:ext>
            </p:extLst>
          </p:nvPr>
        </p:nvGraphicFramePr>
        <p:xfrm>
          <a:off x="494026" y="4399038"/>
          <a:ext cx="8155948" cy="14833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48506">
                  <a:extLst>
                    <a:ext uri="{9D8B030D-6E8A-4147-A177-3AD203B41FA5}">
                      <a16:colId xmlns:a16="http://schemas.microsoft.com/office/drawing/2014/main" val="129465638"/>
                    </a:ext>
                  </a:extLst>
                </a:gridCol>
                <a:gridCol w="3003721">
                  <a:extLst>
                    <a:ext uri="{9D8B030D-6E8A-4147-A177-3AD203B41FA5}">
                      <a16:colId xmlns:a16="http://schemas.microsoft.com/office/drawing/2014/main" val="267725191"/>
                    </a:ext>
                  </a:extLst>
                </a:gridCol>
                <a:gridCol w="3003721">
                  <a:extLst>
                    <a:ext uri="{9D8B030D-6E8A-4147-A177-3AD203B41FA5}">
                      <a16:colId xmlns:a16="http://schemas.microsoft.com/office/drawing/2014/main" val="177452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Type-I Gradient Vanishing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Type-II Gradient Vanishing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750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Vanilla GAN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D97C5B"/>
                          </a:solidFill>
                        </a:rPr>
                        <a:t>Yes</a:t>
                      </a:r>
                      <a:endParaRPr lang="zh-CN" altLang="en-US" dirty="0">
                        <a:solidFill>
                          <a:srgbClr val="D97C5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D97C5B"/>
                          </a:solidFill>
                        </a:rPr>
                        <a:t>Yes</a:t>
                      </a:r>
                      <a:endParaRPr lang="zh-CN" altLang="en-US" dirty="0">
                        <a:solidFill>
                          <a:srgbClr val="D97C5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3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Least-squares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D97C5B"/>
                          </a:solidFill>
                        </a:rPr>
                        <a:t>Yes</a:t>
                      </a:r>
                      <a:endParaRPr lang="zh-CN" altLang="en-US" dirty="0">
                        <a:solidFill>
                          <a:srgbClr val="D97C5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38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WGAN / LGANs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379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744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685486-8CB2-4E3A-BF58-7DCD7935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Unreachable Optimum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2D28695-A326-48D3-B556-604E2F4B99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Evidences &amp; Possible Causes</a:t>
            </a:r>
          </a:p>
        </p:txBody>
      </p:sp>
    </p:spTree>
    <p:extLst>
      <p:ext uri="{BB962C8B-B14F-4D97-AF65-F5344CB8AC3E}">
        <p14:creationId xmlns:p14="http://schemas.microsoft.com/office/powerpoint/2010/main" val="71478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30E1D77-1DC6-4ABB-AEA0-63C3F056FE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Theoretically, when GANs is trained optimally,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is usually limited training samples.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It means, at the optimal, G should memorize all the training samples.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Without any ability to generate a new sample that not in the training set.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It is not the case in any GANs paper’s result.</a:t>
                </a:r>
              </a:p>
              <a:p>
                <a:r>
                  <a:rPr lang="en-US" altLang="zh-CN" dirty="0">
                    <a:solidFill>
                      <a:srgbClr val="C00000"/>
                    </a:solidFill>
                  </a:rPr>
                  <a:t>None of existing results reached the theoretical optimum.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30E1D77-1DC6-4ABB-AEA0-63C3F056F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12C3AED-7432-4CF9-8546-55B9CE05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Evidences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5200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When the discriminator is trained optimally: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points towards real samples.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(LGANs and WGAN)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When dataset getting large,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the practical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is far away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.</a:t>
                </a:r>
              </a:p>
              <a:p>
                <a:pPr lvl="1"/>
                <a:r>
                  <a:rPr lang="en-US" altLang="zh-CN" dirty="0"/>
                  <a:t>By examining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Even if fix the generator and train D infinitely.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Even if use </a:t>
                </a:r>
                <a:r>
                  <a:rPr lang="en-US" altLang="zh-CN" u="sng" dirty="0">
                    <a:solidFill>
                      <a:schemeClr val="bg2"/>
                    </a:solidFill>
                  </a:rPr>
                  <a:t>very deep and large kernel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in D.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In the previous verification, we only use 10 samples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.</a:t>
                </a: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2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E0B5CED-17D3-4545-BC40-ED079BEC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Evidences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812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Issue in Lipschitz implementation. (GP</a:t>
                </a:r>
                <a:r>
                  <a:rPr lang="en-US" altLang="zh-CN" dirty="0">
                    <a:sym typeface="Wingdings" panose="05000000000000000000" pitchFamily="2" charset="2"/>
                  </a:rPr>
                  <a:t>MAXGP; DO NOT USE SN)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Issue in the optimizer.</a:t>
                </a:r>
              </a:p>
              <a:p>
                <a:pPr lvl="1"/>
                <a:r>
                  <a:rPr lang="en-US" altLang="zh-CN" dirty="0"/>
                  <a:t>The optimization of GANs heavy relies on Adam.</a:t>
                </a:r>
              </a:p>
              <a:p>
                <a:pPr lvl="1"/>
                <a:r>
                  <a:rPr lang="en-US" altLang="zh-CN" dirty="0"/>
                  <a:t>Adam is shown to not converge correct in some cases.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AdaShift. (ICLR, 2019) 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It turns out that the issue in optimizer is not the key reason. </a:t>
                </a:r>
              </a:p>
              <a:p>
                <a:pPr lvl="1"/>
                <a:endParaRPr lang="en-US" altLang="zh-CN" dirty="0">
                  <a:solidFill>
                    <a:schemeClr val="accent1"/>
                  </a:solidFill>
                </a:endParaRPr>
              </a:p>
              <a:p>
                <a:r>
                  <a:rPr lang="en-US" altLang="zh-CN" dirty="0"/>
                  <a:t>Issue in Capacity / Expressiveness of D.</a:t>
                </a:r>
              </a:p>
              <a:p>
                <a:pPr lvl="1"/>
                <a:r>
                  <a:rPr lang="en-US" altLang="zh-CN" dirty="0"/>
                  <a:t>Very deep and large kernel do not help.</a:t>
                </a:r>
              </a:p>
              <a:p>
                <a:pPr lvl="1"/>
                <a:r>
                  <a:rPr lang="en-US" altLang="zh-CN" dirty="0"/>
                  <a:t>But expressiveness issue still turns out to be the key reason.</a:t>
                </a:r>
              </a:p>
              <a:p>
                <a:pPr lvl="1"/>
                <a:r>
                  <a:rPr lang="en-US" altLang="zh-CN" dirty="0">
                    <a:solidFill>
                      <a:schemeClr val="accent1"/>
                    </a:solidFill>
                  </a:rPr>
                  <a:t>Convolutional networks are very inefficient in expressing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71D4216-7EB6-4673-B686-F871B7294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E0B5CED-17D3-4545-BC40-ED079BEC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Possible Causes</a:t>
            </a:r>
          </a:p>
        </p:txBody>
      </p:sp>
    </p:spTree>
    <p:extLst>
      <p:ext uri="{BB962C8B-B14F-4D97-AF65-F5344CB8AC3E}">
        <p14:creationId xmlns:p14="http://schemas.microsoft.com/office/powerpoint/2010/main" val="3481114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9A65B39-40F2-4F30-8120-8F2F041F9A0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/>
              <a:lstStyle/>
              <a:p>
                <a:r>
                  <a:rPr lang="en-US" altLang="zh-CN" dirty="0"/>
                  <a:t>Generative Adversarial Networks (GANs):</a:t>
                </a:r>
              </a:p>
              <a:p>
                <a:pPr lvl="1"/>
                <a:r>
                  <a:rPr lang="en-US" altLang="zh-CN" dirty="0"/>
                  <a:t>One of the most promising generative models.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Successfully applied in many related applications.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G minimizes some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 measured by D.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9A65B39-40F2-4F30-8120-8F2F041F9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>
            <a:extLst>
              <a:ext uri="{FF2B5EF4-FFF2-40B4-BE49-F238E27FC236}">
                <a16:creationId xmlns:a16="http://schemas.microsoft.com/office/drawing/2014/main" id="{115F723D-156F-4DB0-8025-72B6731F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5">
                <a:extLst>
                  <a:ext uri="{FF2B5EF4-FFF2-40B4-BE49-F238E27FC236}">
                    <a16:creationId xmlns:a16="http://schemas.microsoft.com/office/drawing/2014/main" id="{F13BD4C9-CB22-4B1A-BAFC-A5DF81E2D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1508" y="3676343"/>
                <a:ext cx="3892492" cy="141577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altLang="zh-CN" sz="1600" dirty="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1600" i="1" dirty="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n-ea"/>
                  </a:rPr>
                  <a:t> is some </a:t>
                </a:r>
                <a:r>
                  <a:rPr lang="en-US" altLang="zh-CN" sz="1600" dirty="0">
                    <a:latin typeface="+mn-ea"/>
                  </a:rPr>
                  <a:t>distance metric. </a:t>
                </a:r>
                <a:endParaRPr 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内容占位符 15">
                <a:extLst>
                  <a:ext uri="{FF2B5EF4-FFF2-40B4-BE49-F238E27FC236}">
                    <a16:creationId xmlns:a16="http://schemas.microsoft.com/office/drawing/2014/main" id="{F13BD4C9-CB22-4B1A-BAFC-A5DF81E2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508" y="3676343"/>
                <a:ext cx="3892492" cy="1415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CAD081B9-E01B-44C5-8971-A168A3817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25" y="3185719"/>
            <a:ext cx="4958389" cy="24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48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E02ABF2-7410-41C0-B93B-E424EAA8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Convergence of Adam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916CCB3-0607-44FC-B48C-26A00F2B96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Mainly from </a:t>
            </a:r>
            <a:r>
              <a:rPr lang="en-US" altLang="zh-CN" dirty="0" err="1"/>
              <a:t>Adashift</a:t>
            </a:r>
            <a:r>
              <a:rPr lang="en-US" altLang="zh-CN" dirty="0"/>
              <a:t>. (ICLR, 2019)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393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D53372D-EB34-495D-AA01-683D8C2775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/>
              <a:t>SGD: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Momentum</a:t>
            </a:r>
            <a:r>
              <a:rPr lang="en-US" altLang="zh-CN" baseline="30000"/>
              <a:t>*</a:t>
            </a:r>
            <a:r>
              <a:rPr lang="en-US" altLang="zh-CN"/>
              <a:t>: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Adam:</a:t>
            </a:r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B4AAE29-4B5A-4087-A6EA-E1FA1F44A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/>
              <a:t>SGD </a:t>
            </a:r>
            <a:r>
              <a:rPr lang="en-US" altLang="zh-CN">
                <a:sym typeface="Wingdings" panose="05000000000000000000" pitchFamily="2" charset="2"/>
              </a:rPr>
              <a:t> Adam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6568F1-5860-448F-BA55-7BFDB8B6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107" y="2033311"/>
            <a:ext cx="3845850" cy="2597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9D9DFFE-0CA2-46DA-97B6-E7C9789A64E2}"/>
                  </a:ext>
                </a:extLst>
              </p:cNvPr>
              <p:cNvSpPr txBox="1"/>
              <p:nvPr/>
            </p:nvSpPr>
            <p:spPr>
              <a:xfrm>
                <a:off x="1162637" y="2390446"/>
                <a:ext cx="23528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9D9DFFE-0CA2-46DA-97B6-E7C9789A6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37" y="2390446"/>
                <a:ext cx="2352887" cy="369332"/>
              </a:xfrm>
              <a:prstGeom prst="rect">
                <a:avLst/>
              </a:prstGeom>
              <a:blipFill>
                <a:blip r:embed="rId3"/>
                <a:stretch>
                  <a:fillRect l="-129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E697481-5F41-4D60-84FB-523FB8C96F2A}"/>
                  </a:ext>
                </a:extLst>
              </p:cNvPr>
              <p:cNvSpPr txBox="1"/>
              <p:nvPr/>
            </p:nvSpPr>
            <p:spPr>
              <a:xfrm>
                <a:off x="1162637" y="5266394"/>
                <a:ext cx="2592954" cy="7171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E697481-5F41-4D60-84FB-523FB8C96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37" y="5266394"/>
                <a:ext cx="2592954" cy="7171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D838663E-F83E-40DE-8A18-0AA0EC80A6AA}"/>
              </a:ext>
            </a:extLst>
          </p:cNvPr>
          <p:cNvGrpSpPr/>
          <p:nvPr/>
        </p:nvGrpSpPr>
        <p:grpSpPr>
          <a:xfrm>
            <a:off x="4872137" y="5121122"/>
            <a:ext cx="3461789" cy="869253"/>
            <a:chOff x="1023457" y="5395255"/>
            <a:chExt cx="3461789" cy="8692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7A00D3E0-CEB5-418D-B7C0-724B944F29EC}"/>
                    </a:ext>
                  </a:extLst>
                </p:cNvPr>
                <p:cNvSpPr/>
                <p:nvPr/>
              </p:nvSpPr>
              <p:spPr>
                <a:xfrm>
                  <a:off x="1236536" y="5395255"/>
                  <a:ext cx="324871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zh-CN" altLang="en-US" sz="2000" dirty="0">
                            <a:latin typeface="+mn-ea"/>
                          </a:rPr>
                          <m:t> </m:t>
                        </m:r>
                      </m:oMath>
                    </m:oMathPara>
                  </a14:m>
                  <a:endParaRPr lang="zh-CN" altLang="en-US" sz="20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7A00D3E0-CEB5-418D-B7C0-724B944F29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6536" y="5395255"/>
                  <a:ext cx="3248710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8EDC4D5C-7679-41FB-85F3-90EEB8864D48}"/>
                    </a:ext>
                  </a:extLst>
                </p:cNvPr>
                <p:cNvSpPr/>
                <p:nvPr/>
              </p:nvSpPr>
              <p:spPr>
                <a:xfrm>
                  <a:off x="1236536" y="5855550"/>
                  <a:ext cx="3107389" cy="4089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zh-CN" altLang="en-US" sz="2000" dirty="0">
                            <a:latin typeface="+mn-ea"/>
                          </a:rPr>
                          <m:t> </m:t>
                        </m:r>
                      </m:oMath>
                    </m:oMathPara>
                  </a14:m>
                  <a:endParaRPr lang="zh-CN" altLang="en-US" sz="20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8EDC4D5C-7679-41FB-85F3-90EEB8864D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6536" y="5855550"/>
                  <a:ext cx="3107389" cy="408958"/>
                </a:xfrm>
                <a:prstGeom prst="rect">
                  <a:avLst/>
                </a:prstGeom>
                <a:blipFill>
                  <a:blip r:embed="rId6"/>
                  <a:stretch>
                    <a:fillRect b="-149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左大括号 9">
              <a:extLst>
                <a:ext uri="{FF2B5EF4-FFF2-40B4-BE49-F238E27FC236}">
                  <a16:creationId xmlns:a16="http://schemas.microsoft.com/office/drawing/2014/main" id="{C48C9241-B1FF-4980-A344-85EEBED31A7B}"/>
                </a:ext>
              </a:extLst>
            </p:cNvPr>
            <p:cNvSpPr/>
            <p:nvPr/>
          </p:nvSpPr>
          <p:spPr>
            <a:xfrm>
              <a:off x="1023457" y="5561901"/>
              <a:ext cx="134224" cy="56206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0735334-F369-4B5B-85CF-B077A23AE5A1}"/>
                  </a:ext>
                </a:extLst>
              </p:cNvPr>
              <p:cNvSpPr txBox="1"/>
              <p:nvPr/>
            </p:nvSpPr>
            <p:spPr>
              <a:xfrm>
                <a:off x="1162637" y="3920414"/>
                <a:ext cx="24579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0735334-F369-4B5B-85CF-B077A23AE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37" y="3920414"/>
                <a:ext cx="2457981" cy="369332"/>
              </a:xfrm>
              <a:prstGeom prst="rect">
                <a:avLst/>
              </a:prstGeom>
              <a:blipFill>
                <a:blip r:embed="rId7"/>
                <a:stretch>
                  <a:fillRect l="-744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3C1B9B18-37BC-49E9-82DA-744F70146B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8820613"/>
                  </p:ext>
                </p:extLst>
              </p:nvPr>
            </p:nvGraphicFramePr>
            <p:xfrm>
              <a:off x="8418242" y="6225650"/>
              <a:ext cx="631244" cy="473433"/>
            </p:xfrm>
            <a:graphic>
              <a:graphicData uri="http://schemas.microsoft.com/office/powerpoint/2016/slidezoom">
                <pslz:sldZm>
                  <pslz:sldZmObj sldId="314" cId="3573519959">
                    <pslz:zmPr id="{FE95A36F-7E38-48BD-9818-E729F40FCB7F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31244" cy="47343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C1B9B18-37BC-49E9-82DA-744F70146B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18242" y="6225650"/>
                <a:ext cx="631244" cy="47343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612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F1E9F46-95C9-4AD0-A937-255FE9256BF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Adam removes the gradient scale.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 is equivalent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 for any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:r>
                  <a:rPr lang="en-US" altLang="zh-CN" dirty="0"/>
                  <a:t>The scale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altLang="zh-CN" dirty="0"/>
                  <a:t> is approximately 1.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)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The standard deviation is approximately 1, if </a:t>
                </a: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pPr lvl="2"/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is constant,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altLang="zh-CN" dirty="0"/>
                  <a:t> equals 1.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The base learning rate is still very important.</a:t>
                </a:r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The initial parameter/weight scale is also crucial.</a:t>
                </a: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The parameter rescaling trick:  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b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1"/>
                <a:r>
                  <a:rPr lang="en-US" altLang="zh-CN" dirty="0">
                    <a:solidFill>
                      <a:schemeClr val="bg2"/>
                    </a:solidFill>
                  </a:rPr>
                  <a:t>init scale 0.01 + </a:t>
                </a:r>
                <a:r>
                  <a:rPr lang="en-US" altLang="zh-CN" dirty="0" err="1">
                    <a:solidFill>
                      <a:schemeClr val="bg2"/>
                    </a:solidFill>
                  </a:rPr>
                  <a:t>lr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 0.0001   </a:t>
                </a:r>
                <a14:m>
                  <m:oMath xmlns:m="http://schemas.openxmlformats.org/officeDocument/2006/math">
                    <m:r>
                      <a:rPr lang="zh-CN" altLang="en-US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  init scale 1.0 + </a:t>
                </a:r>
                <a:r>
                  <a:rPr lang="en-US" altLang="zh-CN" dirty="0" err="1">
                    <a:solidFill>
                      <a:schemeClr val="bg2"/>
                    </a:solidFill>
                  </a:rPr>
                  <a:t>lr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 0.01.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F1E9F46-95C9-4AD0-A937-255FE9256B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13F3481-4B88-418F-81E1-2C721A728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Adam’s properties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658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DF79978-9056-4C9F-9E9E-F2B93F0BC24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Cause of the non-convergence of Adam: 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chemeClr val="accent1"/>
                    </a:solidFill>
                  </a:rPr>
                  <a:t>Assumed to be positive, but does not hold.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(non-increasing learning rate)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Idea: </a:t>
                </a:r>
              </a:p>
              <a:p>
                <a:pPr lvl="1"/>
                <a:r>
                  <a:rPr lang="en-US" altLang="zh-CN" dirty="0"/>
                  <a:t>Force the positiveness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.                 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Force a non-decreasing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Limitation: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May fail to keep track of the current gradient scale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and being too large. </a:t>
                </a:r>
              </a:p>
              <a:p>
                <a:endParaRPr lang="zh-CN" altLang="en-US" dirty="0"/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DF79978-9056-4C9F-9E9E-F2B93F0BC2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8646D87-1861-437A-9758-A6FE2E9E0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Existing Solution: </a:t>
            </a:r>
            <a:r>
              <a:rPr lang="en-US" altLang="zh-CN" dirty="0" err="1"/>
              <a:t>AMSGrad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D8EAD5-D9D6-40F7-B535-484C895EE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21" y="2145208"/>
            <a:ext cx="2563026" cy="714613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4055351C-C875-4EB4-89BB-2D37E664AAB2}"/>
              </a:ext>
            </a:extLst>
          </p:cNvPr>
          <p:cNvSpPr/>
          <p:nvPr/>
        </p:nvSpPr>
        <p:spPr>
          <a:xfrm>
            <a:off x="4504888" y="4295163"/>
            <a:ext cx="536895" cy="21811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1466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B982E49-D347-40F0-A46B-69296A5B823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chemeClr val="accent1"/>
                    </a:solidFill>
                  </a:rPr>
                  <a:t>Accumulated step size of each gradient</a:t>
                </a:r>
                <a:r>
                  <a:rPr lang="en-US" altLang="zh-CN" dirty="0"/>
                  <a:t>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(denoted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)</a:t>
                </a:r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1"/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is constant,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in Momentum</a:t>
                </a:r>
                <a:r>
                  <a:rPr lang="en-US" altLang="zh-CN" baseline="30000" dirty="0"/>
                  <a:t>*</a:t>
                </a:r>
                <a:r>
                  <a:rPr lang="en-US" altLang="zh-CN" dirty="0"/>
                  <a:t>.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(Similar to SGD)</a:t>
                </a:r>
              </a:p>
              <a:p>
                <a:pPr lvl="1"/>
                <a:r>
                  <a:rPr lang="en-US" altLang="zh-CN" dirty="0"/>
                  <a:t>However,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is nonuniform in Adam</a:t>
                </a:r>
                <a:r>
                  <a:rPr lang="en-US" altLang="zh-CN" dirty="0"/>
                  <a:t>. </a:t>
                </a:r>
              </a:p>
              <a:p>
                <a:pPr lvl="1"/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B982E49-D347-40F0-A46B-69296A5B8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E265D328-6EA0-4A17-889E-64F0C9458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New Perspective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EA8327D-6B98-4606-8710-62D15E1F8C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9449265"/>
                  </p:ext>
                </p:extLst>
              </p:nvPr>
            </p:nvGraphicFramePr>
            <p:xfrm>
              <a:off x="645952" y="2354975"/>
              <a:ext cx="8004022" cy="1382493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66311">
                      <a:extLst>
                        <a:ext uri="{9D8B030D-6E8A-4147-A177-3AD203B41FA5}">
                          <a16:colId xmlns:a16="http://schemas.microsoft.com/office/drawing/2014/main" val="4189308100"/>
                        </a:ext>
                      </a:extLst>
                    </a:gridCol>
                    <a:gridCol w="1213543">
                      <a:extLst>
                        <a:ext uri="{9D8B030D-6E8A-4147-A177-3AD203B41FA5}">
                          <a16:colId xmlns:a16="http://schemas.microsoft.com/office/drawing/2014/main" val="1876304774"/>
                        </a:ext>
                      </a:extLst>
                    </a:gridCol>
                    <a:gridCol w="3087391">
                      <a:extLst>
                        <a:ext uri="{9D8B030D-6E8A-4147-A177-3AD203B41FA5}">
                          <a16:colId xmlns:a16="http://schemas.microsoft.com/office/drawing/2014/main" val="1845849813"/>
                        </a:ext>
                      </a:extLst>
                    </a:gridCol>
                    <a:gridCol w="2636777">
                      <a:extLst>
                        <a:ext uri="{9D8B030D-6E8A-4147-A177-3AD203B41FA5}">
                          <a16:colId xmlns:a16="http://schemas.microsoft.com/office/drawing/2014/main" val="4111599645"/>
                        </a:ext>
                      </a:extLst>
                    </a:gridCol>
                  </a:tblGrid>
                  <a:tr h="398278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SGD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+mn-ea"/>
                              <a:ea typeface="+mn-ea"/>
                            </a:rPr>
                            <a:t>Momentum</a:t>
                          </a:r>
                          <a:r>
                            <a:rPr lang="en-US" altLang="zh-CN" baseline="30000" dirty="0">
                              <a:latin typeface="+mn-ea"/>
                              <a:ea typeface="+mn-ea"/>
                            </a:rPr>
                            <a:t>*</a:t>
                          </a:r>
                          <a:endParaRPr lang="zh-CN" altLang="en-US" sz="1800" baseline="300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Adam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3699193"/>
                      </a:ext>
                    </a:extLst>
                  </a:tr>
                  <a:tr h="98421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80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180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𝑖</m:t>
                                    </m:r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=</m:t>
                                    </m:r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∞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i="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altLang="zh-CN" sz="180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(1−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80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𝑖</m:t>
                                    </m:r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=</m:t>
                                    </m:r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∞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(1−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180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800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)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CN" sz="180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1800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𝑡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180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80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800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rad>
                                      </m:den>
                                    </m:f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85788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EA8327D-6B98-4606-8710-62D15E1F8C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9449265"/>
                  </p:ext>
                </p:extLst>
              </p:nvPr>
            </p:nvGraphicFramePr>
            <p:xfrm>
              <a:off x="645952" y="2354975"/>
              <a:ext cx="8004022" cy="1382493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66311">
                      <a:extLst>
                        <a:ext uri="{9D8B030D-6E8A-4147-A177-3AD203B41FA5}">
                          <a16:colId xmlns:a16="http://schemas.microsoft.com/office/drawing/2014/main" val="4189308100"/>
                        </a:ext>
                      </a:extLst>
                    </a:gridCol>
                    <a:gridCol w="1213543">
                      <a:extLst>
                        <a:ext uri="{9D8B030D-6E8A-4147-A177-3AD203B41FA5}">
                          <a16:colId xmlns:a16="http://schemas.microsoft.com/office/drawing/2014/main" val="1876304774"/>
                        </a:ext>
                      </a:extLst>
                    </a:gridCol>
                    <a:gridCol w="3087391">
                      <a:extLst>
                        <a:ext uri="{9D8B030D-6E8A-4147-A177-3AD203B41FA5}">
                          <a16:colId xmlns:a16="http://schemas.microsoft.com/office/drawing/2014/main" val="1845849813"/>
                        </a:ext>
                      </a:extLst>
                    </a:gridCol>
                    <a:gridCol w="2636777">
                      <a:extLst>
                        <a:ext uri="{9D8B030D-6E8A-4147-A177-3AD203B41FA5}">
                          <a16:colId xmlns:a16="http://schemas.microsoft.com/office/drawing/2014/main" val="4111599645"/>
                        </a:ext>
                      </a:extLst>
                    </a:gridCol>
                  </a:tblGrid>
                  <a:tr h="398278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SGD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+mn-ea"/>
                              <a:ea typeface="+mn-ea"/>
                            </a:rPr>
                            <a:t>Momentum</a:t>
                          </a:r>
                          <a:r>
                            <a:rPr lang="en-US" altLang="zh-CN" baseline="30000" dirty="0">
                              <a:latin typeface="+mn-ea"/>
                              <a:ea typeface="+mn-ea"/>
                            </a:rPr>
                            <a:t>*</a:t>
                          </a:r>
                          <a:endParaRPr lang="zh-CN" altLang="en-US" sz="1800" baseline="300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Adam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3699193"/>
                      </a:ext>
                    </a:extLst>
                  </a:tr>
                  <a:tr h="9842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71" t="-42593" r="-652571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8442" t="-42593" r="-473869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964" t="-42593" r="-85996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3695" t="-42593" r="-693" b="-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5788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8781A4BB-90A2-49E1-BAA9-86FF530CA4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1936104"/>
                  </p:ext>
                </p:extLst>
              </p:nvPr>
            </p:nvGraphicFramePr>
            <p:xfrm>
              <a:off x="277810" y="5066950"/>
              <a:ext cx="8588380" cy="920288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4294190">
                      <a:extLst>
                        <a:ext uri="{9D8B030D-6E8A-4147-A177-3AD203B41FA5}">
                          <a16:colId xmlns:a16="http://schemas.microsoft.com/office/drawing/2014/main" val="4093560239"/>
                        </a:ext>
                      </a:extLst>
                    </a:gridCol>
                    <a:gridCol w="4294190">
                      <a:extLst>
                        <a:ext uri="{9D8B030D-6E8A-4147-A177-3AD203B41FA5}">
                          <a16:colId xmlns:a16="http://schemas.microsoft.com/office/drawing/2014/main" val="2168470712"/>
                        </a:ext>
                      </a:extLst>
                    </a:gridCol>
                  </a:tblGrid>
                  <a:tr h="4026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Convergence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Non-convergence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975072"/>
                      </a:ext>
                    </a:extLst>
                  </a:tr>
                  <a:tr h="5176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𝑑𝑖𝑟</m:t>
                                </m:r>
                                <m:d>
                                  <m:d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𝔼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sz="160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∇</m:t>
                                        </m:r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600" b="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600" b="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600" b="0" i="1" smtClean="0">
                                                    <a:latin typeface="Cambria Math" panose="02040503050406030204" pitchFamily="18" charset="0"/>
                                                    <a:ea typeface="+mn-ea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,</m:t>
                                            </m:r>
                                            <m:r>
                                              <a:rPr lang="zh-CN" altLang="en-US" sz="1600" i="1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=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𝑑𝑖𝑟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, </m:t>
                                        </m:r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i="1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𝑠𝑖𝑔𝑛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, </m:t>
                                        </m:r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)≠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𝑠𝑖𝑔𝑛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+mn-ea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, </m:t>
                                        </m:r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i="1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241168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8781A4BB-90A2-49E1-BAA9-86FF530CA4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1936104"/>
                  </p:ext>
                </p:extLst>
              </p:nvPr>
            </p:nvGraphicFramePr>
            <p:xfrm>
              <a:off x="277810" y="5066950"/>
              <a:ext cx="8588380" cy="920288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4294190">
                      <a:extLst>
                        <a:ext uri="{9D8B030D-6E8A-4147-A177-3AD203B41FA5}">
                          <a16:colId xmlns:a16="http://schemas.microsoft.com/office/drawing/2014/main" val="4093560239"/>
                        </a:ext>
                      </a:extLst>
                    </a:gridCol>
                    <a:gridCol w="4294190">
                      <a:extLst>
                        <a:ext uri="{9D8B030D-6E8A-4147-A177-3AD203B41FA5}">
                          <a16:colId xmlns:a16="http://schemas.microsoft.com/office/drawing/2014/main" val="2168470712"/>
                        </a:ext>
                      </a:extLst>
                    </a:gridCol>
                  </a:tblGrid>
                  <a:tr h="4026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Convergence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ea"/>
                              <a:ea typeface="+mn-ea"/>
                            </a:rPr>
                            <a:t>Non-convergence</a:t>
                          </a:r>
                          <a:endParaRPr lang="zh-CN" altLang="en-US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975072"/>
                      </a:ext>
                    </a:extLst>
                  </a:tr>
                  <a:tr h="5176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42" t="-81176" r="-100284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42" t="-81176" r="-284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41168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7036FE-75EC-4AA4-B0C3-46FE4EA089B8}"/>
                  </a:ext>
                </a:extLst>
              </p:cNvPr>
              <p:cNvSpPr txBox="1"/>
              <p:nvPr/>
            </p:nvSpPr>
            <p:spPr>
              <a:xfrm>
                <a:off x="645952" y="6145495"/>
                <a:ext cx="2289601" cy="307777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solidFill>
                      <a:schemeClr val="bg2"/>
                    </a:solidFill>
                    <a:latin typeface="+mn-ea"/>
                  </a:rPr>
                  <a:t>is sample or mini-batch. </a:t>
                </a:r>
                <a:endParaRPr lang="zh-CN" altLang="en-US" sz="1400" dirty="0">
                  <a:solidFill>
                    <a:schemeClr val="bg2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7036FE-75EC-4AA4-B0C3-46FE4EA08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52" y="6145495"/>
                <a:ext cx="2289601" cy="307777"/>
              </a:xfrm>
              <a:prstGeom prst="rect">
                <a:avLst/>
              </a:prstGeom>
              <a:blipFill>
                <a:blip r:embed="rId5"/>
                <a:stretch>
                  <a:fillRect t="-1887" b="-16981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05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B4DD054-535C-48F1-9DC0-32773EDF96F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/>
              <a:lstStyle/>
              <a:p>
                <a:r>
                  <a:rPr lang="en-US" altLang="zh-CN" dirty="0"/>
                  <a:t>Positive correlation between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+(1−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is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dirty="0" err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is positively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Irregular and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biased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: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with large magnitude tends to have a small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/>
                  <a:t>;</a:t>
                </a:r>
                <a:endParaRPr lang="zh-CN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with small magnitude tends to have a large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Counterexamples can hence be easily constructed.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B4DD054-535C-48F1-9DC0-32773EDF9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98D6209-746A-4E65-96C8-1786D8349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Non-convergence of Adam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9AD9CC4-1241-472B-8AA5-F898AD016774}"/>
                  </a:ext>
                </a:extLst>
              </p:cNvPr>
              <p:cNvSpPr/>
              <p:nvPr/>
            </p:nvSpPr>
            <p:spPr>
              <a:xfrm>
                <a:off x="6679318" y="6021888"/>
                <a:ext cx="2279150" cy="585288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altLang="zh-CN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1400" dirty="0">
                  <a:solidFill>
                    <a:schemeClr val="bg2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9AD9CC4-1241-472B-8AA5-F898AD016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318" y="6021888"/>
                <a:ext cx="2279150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79B37B7-9E79-43E8-8B6D-7312275C10FF}"/>
                  </a:ext>
                </a:extLst>
              </p:cNvPr>
              <p:cNvSpPr/>
              <p:nvPr/>
            </p:nvSpPr>
            <p:spPr>
              <a:xfrm>
                <a:off x="6769217" y="4191472"/>
                <a:ext cx="1135888" cy="630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79B37B7-9E79-43E8-8B6D-7312275C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217" y="4191472"/>
                <a:ext cx="1135888" cy="6302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717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F454AD9-5415-49E4-8684-B1518B03B0A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834532" cy="4921498"/>
              </a:xfrm>
            </p:spPr>
            <p:txBody>
              <a:bodyPr/>
              <a:lstStyle/>
              <a:p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 random variable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dirty="0"/>
                  <a:t>that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follows a fixed distribution</a:t>
                </a:r>
                <a:r>
                  <a:rPr lang="en-US" altLang="zh-CN" dirty="0"/>
                  <a:t>, 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follows a fixed distribution.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𝑑𝑖𝑟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(Similar to SGD)</a:t>
                </a:r>
                <a:endParaRPr lang="zh-CN" altLang="en-US" dirty="0">
                  <a:solidFill>
                    <a:schemeClr val="bg2"/>
                  </a:solidFill>
                </a:endParaRP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F454AD9-5415-49E4-8684-B1518B03B0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834532" cy="4921498"/>
              </a:xfrm>
              <a:blipFill>
                <a:blip r:embed="rId2"/>
                <a:stretch>
                  <a:fillRect l="-759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B4213F4-CFCD-4757-BDF4-05116F8DC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Towards Convergence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54F8DA0-71E0-43F1-9718-CA164E6160F7}"/>
                  </a:ext>
                </a:extLst>
              </p:cNvPr>
              <p:cNvSpPr/>
              <p:nvPr/>
            </p:nvSpPr>
            <p:spPr>
              <a:xfrm>
                <a:off x="1232062" y="2243735"/>
                <a:ext cx="3179332" cy="796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54F8DA0-71E0-43F1-9718-CA164E616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062" y="2243735"/>
                <a:ext cx="3179332" cy="7966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1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34F2C05-3C25-45B1-A5F2-AABDE789F41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with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temporally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shifted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/>
                  <a:t>Properties:</a:t>
                </a:r>
              </a:p>
              <a:p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Independence,</a:t>
                </a:r>
                <a:r>
                  <a:rPr lang="en-US" altLang="zh-CN" dirty="0"/>
                  <a:t> if mini-batches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) are independent of each other.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Fixed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distribution</a:t>
                </a:r>
                <a:r>
                  <a:rPr lang="en-US" altLang="zh-CN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keeps unchanged. </a:t>
                </a:r>
                <a:r>
                  <a:rPr lang="en-US" altLang="zh-CN" sz="1600" dirty="0">
                    <a:solidFill>
                      <a:schemeClr val="bg2"/>
                    </a:solidFill>
                  </a:rPr>
                  <a:t>(approximately hold at convergence?)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34F2C05-3C25-45B1-A5F2-AABDE789F4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1DC0F6DF-D0C3-4181-B7C7-15CF2471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AdaShift: Core Idea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69DFBAB-88EE-4D33-B8D8-FA86AAEF0EA0}"/>
                  </a:ext>
                </a:extLst>
              </p:cNvPr>
              <p:cNvSpPr/>
              <p:nvPr/>
            </p:nvSpPr>
            <p:spPr>
              <a:xfrm>
                <a:off x="913997" y="3429000"/>
                <a:ext cx="234788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69DFBAB-88EE-4D33-B8D8-FA86AAEF0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97" y="3429000"/>
                <a:ext cx="2347887" cy="400110"/>
              </a:xfrm>
              <a:prstGeom prst="rect">
                <a:avLst/>
              </a:prstGeom>
              <a:blipFill>
                <a:blip r:embed="rId3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C42ABE0F-EACA-47A0-A795-B70D6FF9F36A}"/>
              </a:ext>
            </a:extLst>
          </p:cNvPr>
          <p:cNvGrpSpPr/>
          <p:nvPr/>
        </p:nvGrpSpPr>
        <p:grpSpPr>
          <a:xfrm>
            <a:off x="1292320" y="2280000"/>
            <a:ext cx="3279680" cy="405239"/>
            <a:chOff x="1292320" y="2280000"/>
            <a:chExt cx="3279680" cy="405239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F843758B-94CE-4B6E-86BC-84ECE2398972}"/>
                </a:ext>
              </a:extLst>
            </p:cNvPr>
            <p:cNvSpPr/>
            <p:nvPr/>
          </p:nvSpPr>
          <p:spPr>
            <a:xfrm>
              <a:off x="4088702" y="2495551"/>
              <a:ext cx="323849" cy="15478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2E61EEF3-6EBE-4DF7-91EE-96181A7D36BC}"/>
                    </a:ext>
                  </a:extLst>
                </p:cNvPr>
                <p:cNvSpPr/>
                <p:nvPr/>
              </p:nvSpPr>
              <p:spPr>
                <a:xfrm>
                  <a:off x="1292320" y="2280000"/>
                  <a:ext cx="3279680" cy="4052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2E61EEF3-6EBE-4DF7-91EE-96181A7D3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320" y="2280000"/>
                  <a:ext cx="3279680" cy="405239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2670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92A501C-D004-46D4-B1A8-3173E00ECC7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Temporally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shift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 step</a:t>
                </a:r>
                <a:r>
                  <a:rPr lang="en-US" altLang="zh-CN" dirty="0"/>
                  <a:t> and average over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gradients: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zh-CN" sz="2800" dirty="0"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cs typeface="Arial" panose="020B0604020202020204" pitchFamily="34" charset="0"/>
                  </a:rPr>
                  <a:t>Truncated version of moving average.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92A501C-D004-46D4-B1A8-3173E00ECC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2249C2E-5075-485D-A542-13D99E0B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AdaShift: First Moment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A52970B-3C45-47B7-A79C-17513FB6EA74}"/>
                  </a:ext>
                </a:extLst>
              </p:cNvPr>
              <p:cNvSpPr/>
              <p:nvPr/>
            </p:nvSpPr>
            <p:spPr>
              <a:xfrm>
                <a:off x="717260" y="2339321"/>
                <a:ext cx="4572000" cy="20433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A52970B-3C45-47B7-A79C-17513FB6E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" y="2339321"/>
                <a:ext cx="4572000" cy="20433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99ECAA40-2B2D-4E7E-B15A-A55FC29BE252}"/>
              </a:ext>
            </a:extLst>
          </p:cNvPr>
          <p:cNvSpPr/>
          <p:nvPr/>
        </p:nvSpPr>
        <p:spPr>
          <a:xfrm>
            <a:off x="3916844" y="2657884"/>
            <a:ext cx="353531" cy="1547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474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94FE264-4B8D-4DBE-96CF-A728C5E44D6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/>
              <a:lstStyle/>
              <a:p>
                <a:r>
                  <a:rPr lang="en-US" altLang="zh-CN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is a random variable that is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Generalized update rule: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94FE264-4B8D-4DBE-96CF-A728C5E44D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198BA5B2-9C7F-4653-94C6-F6BE6FA791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4026" y="975602"/>
                <a:ext cx="8372163" cy="574183"/>
              </a:xfrm>
            </p:spPr>
            <p:txBody>
              <a:bodyPr/>
              <a:lstStyle/>
              <a:p>
                <a:r>
                  <a:rPr lang="en-US" altLang="zh-CN" dirty="0"/>
                  <a:t>AdaShift: Generalize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198BA5B2-9C7F-4653-94C6-F6BE6FA791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4026" y="975602"/>
                <a:ext cx="8372163" cy="574183"/>
              </a:xfrm>
              <a:blipFill>
                <a:blip r:embed="rId3"/>
                <a:stretch>
                  <a:fillRect l="-1894" t="-22340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A09DB9F-2272-48FE-9A25-3AE9952CF72E}"/>
                  </a:ext>
                </a:extLst>
              </p:cNvPr>
              <p:cNvSpPr/>
              <p:nvPr/>
            </p:nvSpPr>
            <p:spPr>
              <a:xfrm>
                <a:off x="782834" y="3016361"/>
                <a:ext cx="3249159" cy="408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A09DB9F-2272-48FE-9A25-3AE9952C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4" y="3016361"/>
                <a:ext cx="3249159" cy="408958"/>
              </a:xfrm>
              <a:prstGeom prst="rect">
                <a:avLst/>
              </a:prstGeom>
              <a:blipFill>
                <a:blip r:embed="rId4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E065654-7A14-401C-9C94-0D642B14E05A}"/>
                  </a:ext>
                </a:extLst>
              </p:cNvPr>
              <p:cNvSpPr/>
              <p:nvPr/>
            </p:nvSpPr>
            <p:spPr>
              <a:xfrm>
                <a:off x="782834" y="4342246"/>
                <a:ext cx="36875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+(1−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E065654-7A14-401C-9C94-0D642B14E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4" y="4342246"/>
                <a:ext cx="3687548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F784A28-EF4E-4812-B806-919F116EE622}"/>
                  </a:ext>
                </a:extLst>
              </p:cNvPr>
              <p:cNvSpPr/>
              <p:nvPr/>
            </p:nvSpPr>
            <p:spPr>
              <a:xfrm>
                <a:off x="782834" y="5666080"/>
                <a:ext cx="22969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F784A28-EF4E-4812-B806-919F116EE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4" y="5666080"/>
                <a:ext cx="2296911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0F35ED-C679-4D65-AEB3-CD2D14230DA8}"/>
                  </a:ext>
                </a:extLst>
              </p:cNvPr>
              <p:cNvSpPr/>
              <p:nvPr/>
            </p:nvSpPr>
            <p:spPr>
              <a:xfrm>
                <a:off x="4479721" y="5666080"/>
                <a:ext cx="4540042" cy="4049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𝑛𝑜𝑟𝑚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0F35ED-C679-4D65-AEB3-CD2D14230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721" y="5666080"/>
                <a:ext cx="4540042" cy="404983"/>
              </a:xfrm>
              <a:prstGeom prst="rect">
                <a:avLst/>
              </a:prstGeom>
              <a:blipFill>
                <a:blip r:embed="rId7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下 8">
            <a:extLst>
              <a:ext uri="{FF2B5EF4-FFF2-40B4-BE49-F238E27FC236}">
                <a16:creationId xmlns:a16="http://schemas.microsoft.com/office/drawing/2014/main" id="{F1809DD3-8FC8-420B-A791-F80C32C66636}"/>
              </a:ext>
            </a:extLst>
          </p:cNvPr>
          <p:cNvSpPr/>
          <p:nvPr/>
        </p:nvSpPr>
        <p:spPr>
          <a:xfrm>
            <a:off x="1533014" y="4860938"/>
            <a:ext cx="360726" cy="6920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05FF129C-1371-4304-9749-5FA91AD78627}"/>
              </a:ext>
            </a:extLst>
          </p:cNvPr>
          <p:cNvSpPr/>
          <p:nvPr/>
        </p:nvSpPr>
        <p:spPr>
          <a:xfrm>
            <a:off x="1533014" y="3561212"/>
            <a:ext cx="360726" cy="6920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E7BF663-7F3F-4472-95CB-327D2AC3D7FE}"/>
                  </a:ext>
                </a:extLst>
              </p:cNvPr>
              <p:cNvSpPr/>
              <p:nvPr/>
            </p:nvSpPr>
            <p:spPr>
              <a:xfrm>
                <a:off x="4479721" y="4040272"/>
                <a:ext cx="4540042" cy="10040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𝑟𝑒𝑑𝑢𝑐𝑒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𝑟𝑒𝑑𝑢𝑐𝑒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mean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𝑛𝑜𝑟𝑚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E7BF663-7F3F-4472-95CB-327D2AC3D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721" y="4040272"/>
                <a:ext cx="4540042" cy="1004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056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Training issues</a:t>
            </a:r>
          </a:p>
          <a:p>
            <a:pPr lvl="1"/>
            <a:r>
              <a:rPr lang="en-US" altLang="zh-CN" b="1" strike="sngStrike" dirty="0"/>
              <a:t>Instability</a:t>
            </a:r>
          </a:p>
          <a:p>
            <a:pPr lvl="1"/>
            <a:r>
              <a:rPr lang="en-US" altLang="zh-CN" dirty="0"/>
              <a:t>Unreachable optimum</a:t>
            </a:r>
          </a:p>
          <a:p>
            <a:r>
              <a:rPr lang="en-US" altLang="zh-CN" dirty="0"/>
              <a:t>Sample quality issues</a:t>
            </a:r>
          </a:p>
          <a:p>
            <a:pPr lvl="1"/>
            <a:r>
              <a:rPr lang="en-US" altLang="zh-CN" strike="sngStrike" dirty="0"/>
              <a:t>Complex dataset</a:t>
            </a:r>
          </a:p>
          <a:p>
            <a:pPr lvl="1"/>
            <a:r>
              <a:rPr lang="en-US" altLang="zh-CN" dirty="0"/>
              <a:t>Latent space </a:t>
            </a:r>
          </a:p>
          <a:p>
            <a:r>
              <a:rPr lang="en-US" altLang="zh-CN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Key Problems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07A375-6D56-45D3-9735-66D47508A0EA}"/>
              </a:ext>
            </a:extLst>
          </p:cNvPr>
          <p:cNvSpPr/>
          <p:nvPr/>
        </p:nvSpPr>
        <p:spPr>
          <a:xfrm>
            <a:off x="4894002" y="1794735"/>
            <a:ext cx="3972187" cy="21477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Symptoms: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Hyperparameter sensitive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Mode collapse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Training failure (diverge / crash)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Related work: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Lipschitz GANs. (ICML, 2019)</a:t>
            </a:r>
          </a:p>
        </p:txBody>
      </p:sp>
    </p:spTree>
    <p:extLst>
      <p:ext uri="{BB962C8B-B14F-4D97-AF65-F5344CB8AC3E}">
        <p14:creationId xmlns:p14="http://schemas.microsoft.com/office/powerpoint/2010/main" val="1508595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AEB57AE-F338-41F2-89FD-ECEDB162044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dirty="0"/>
                  <a:t> has dimension reduction effect,</a:t>
                </a:r>
              </a:p>
              <a:p>
                <a:pPr lvl="1"/>
                <a:r>
                  <a:rPr lang="en-US" altLang="zh-CN" dirty="0"/>
                  <a:t>Such as norm(), </a:t>
                </a:r>
                <a:r>
                  <a:rPr lang="en-US" altLang="zh-CN" dirty="0" err="1"/>
                  <a:t>reduce_mean</a:t>
                </a:r>
                <a:r>
                  <a:rPr lang="en-US" altLang="zh-CN" dirty="0"/>
                  <a:t>(), </a:t>
                </a:r>
                <a:r>
                  <a:rPr lang="en-US" altLang="zh-CN" dirty="0" err="1"/>
                  <a:t>reduce_max</a:t>
                </a:r>
                <a:r>
                  <a:rPr lang="en-US" altLang="zh-CN" dirty="0"/>
                  <a:t>()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Then, these dimensions will have a shared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Then, relative gradient scale among these dimensions will be keep.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AEB57AE-F338-41F2-89FD-ECEDB1620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C70AFE85-01EE-40E0-83F7-67A9AD215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4026" y="975602"/>
                <a:ext cx="8372163" cy="574183"/>
              </a:xfrm>
            </p:spPr>
            <p:txBody>
              <a:bodyPr/>
              <a:lstStyle/>
              <a:p>
                <a:r>
                  <a:rPr lang="en-US" altLang="zh-CN" dirty="0"/>
                  <a:t>AdaShift: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adaptive SGD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C70AFE85-01EE-40E0-83F7-67A9AD215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4026" y="975602"/>
                <a:ext cx="8372163" cy="574183"/>
              </a:xfrm>
              <a:blipFill>
                <a:blip r:embed="rId3"/>
                <a:stretch>
                  <a:fillRect l="-1821" t="-24468" b="-28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E4A5F2A-F13D-4E85-A9CF-C81425E68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909652"/>
              </p:ext>
            </p:extLst>
          </p:nvPr>
        </p:nvGraphicFramePr>
        <p:xfrm>
          <a:off x="629174" y="4731390"/>
          <a:ext cx="7902430" cy="1233276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892640">
                  <a:extLst>
                    <a:ext uri="{9D8B030D-6E8A-4147-A177-3AD203B41FA5}">
                      <a16:colId xmlns:a16="http://schemas.microsoft.com/office/drawing/2014/main" val="3964987829"/>
                    </a:ext>
                  </a:extLst>
                </a:gridCol>
                <a:gridCol w="4074738">
                  <a:extLst>
                    <a:ext uri="{9D8B030D-6E8A-4147-A177-3AD203B41FA5}">
                      <a16:colId xmlns:a16="http://schemas.microsoft.com/office/drawing/2014/main" val="3201233907"/>
                    </a:ext>
                  </a:extLst>
                </a:gridCol>
                <a:gridCol w="2935052">
                  <a:extLst>
                    <a:ext uri="{9D8B030D-6E8A-4147-A177-3AD203B41FA5}">
                      <a16:colId xmlns:a16="http://schemas.microsoft.com/office/drawing/2014/main" val="465707532"/>
                    </a:ext>
                  </a:extLst>
                </a:gridCol>
              </a:tblGrid>
              <a:tr h="40732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Adam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remove gradient scale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Keep the gradient signs. 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257707"/>
                  </a:ext>
                </a:extLst>
              </a:tr>
              <a:tr h="41297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SGD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keep gradient scale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Keep the gradient direction. 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698308"/>
                  </a:ext>
                </a:extLst>
              </a:tr>
              <a:tr h="41297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AdaShift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remove the global scale, but keep the relative scale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Keep the gradient direction. 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662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702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957159E-ABAB-40A6-A00C-BE0C3A3534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Counterexamples: (converge as expected)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B6E96C1-8A89-4073-B1A3-D4F0A2E8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CB1DDD-4589-4EBF-8AC4-70F74912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88" y="2467151"/>
            <a:ext cx="7755038" cy="335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4CC42CE-1188-4F17-BA44-B03FE3FBA8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Benchmarks: competitive with Adam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6E06DB-9B5F-4FC6-9636-CD54FAEC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DC433-AA2F-441C-AD90-AF4716CD5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970" y="2215279"/>
            <a:ext cx="5592060" cy="425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38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4CC42CE-1188-4F17-BA44-B03FE3FBA8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Benchmarks: competitive with Adam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6E06DB-9B5F-4FC6-9636-CD54FAEC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C165A3-6150-4D11-8ABF-988E8373F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500" y="2226397"/>
            <a:ext cx="5309000" cy="43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69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8CB7FC5-9917-42C2-8BB7-34CE0041F57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New feature: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Totally removed the extra memory cost for storing past gradients. 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Perfection: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Extensive study of generalized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and trying to find better variants. 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Convergence rate, etc.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8CB7FC5-9917-42C2-8BB7-34CE0041F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0E28341-A4B7-4464-A34E-BF582C57D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AdaShift++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238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B0F43BC-7F9A-41F8-BD6B-728E5330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 Quality Issue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02BD373-A553-4B49-B1BC-024404ED9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034521"/>
            <a:ext cx="9144000" cy="604299"/>
          </a:xfrm>
        </p:spPr>
        <p:txBody>
          <a:bodyPr/>
          <a:lstStyle/>
          <a:p>
            <a:r>
              <a:rPr lang="en-US" altLang="zh-CN" dirty="0"/>
              <a:t>AM-GAN. (ICLR, 2018)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272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5EA05F-B93B-4EC1-A786-D4FDA4E59D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Low sample quality when GANs is trained on complex dataset.</a:t>
            </a:r>
          </a:p>
          <a:p>
            <a:r>
              <a:rPr lang="en-US" altLang="zh-CN" dirty="0"/>
              <a:t>Label information can significantly improve the sample quality.</a:t>
            </a:r>
          </a:p>
          <a:p>
            <a:endParaRPr lang="en-US" altLang="zh-CN" dirty="0"/>
          </a:p>
          <a:p>
            <a:r>
              <a:rPr lang="en-US" altLang="zh-CN" dirty="0"/>
              <a:t>However,</a:t>
            </a:r>
          </a:p>
          <a:p>
            <a:pPr lvl="1"/>
            <a:r>
              <a:rPr lang="en-US" altLang="zh-CN" dirty="0"/>
              <a:t>Existing works lack of theoretical justification.</a:t>
            </a:r>
          </a:p>
          <a:p>
            <a:pPr lvl="1"/>
            <a:r>
              <a:rPr lang="en-US" altLang="zh-CN" dirty="0"/>
              <a:t>How class labels interact with GANs is not fully understood.</a:t>
            </a:r>
          </a:p>
          <a:p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7B7B672-769A-4955-AEE6-A6734767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310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021229-E318-49E3-A511-1464123A66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/>
          <a:p>
            <a:r>
              <a:rPr lang="en-US" altLang="zh-CN" dirty="0"/>
              <a:t>Adversary training is missing in the auxiliary classifier.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Maximum activation of class logit is not guaranteed to be good sample. 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95F175F-35D5-4BF4-8F26-4AC8DF3AD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Limitation of AC-GAN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746182-76D7-4B6E-8A79-5092C2DC9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95" y="2398239"/>
            <a:ext cx="2509540" cy="2220903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594C0E2-68A7-4DD0-9FEF-36F40C0A7154}"/>
              </a:ext>
            </a:extLst>
          </p:cNvPr>
          <p:cNvSpPr txBox="1"/>
          <p:nvPr/>
        </p:nvSpPr>
        <p:spPr>
          <a:xfrm>
            <a:off x="1199018" y="4619142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Odena</a:t>
            </a:r>
            <a:r>
              <a:rPr lang="en-US" altLang="zh-CN" dirty="0"/>
              <a:t> et al. 2017</a:t>
            </a:r>
            <a:endParaRPr lang="zh-CN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6732C1A-AC83-4F24-8989-C301B5FB976E}"/>
              </a:ext>
            </a:extLst>
          </p:cNvPr>
          <p:cNvSpPr/>
          <p:nvPr/>
        </p:nvSpPr>
        <p:spPr>
          <a:xfrm>
            <a:off x="3531157" y="3206984"/>
            <a:ext cx="5530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Train an auxiliary classifier.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 maximizes samples’ activation on class logits.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9321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DF108F4-6C14-459C-9BBD-F05690CEB60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Class-aware gradient: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The gradient is distributed to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 according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  <a:p>
                <a:r>
                  <a:rPr lang="en-US" altLang="zh-CN" dirty="0"/>
                  <a:t>The gradient tends to refine each sample towards one of the classes.</a:t>
                </a:r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DF108F4-6C14-459C-9BBD-F05690CEB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43D242C-5904-4AB2-8FEC-44A7827C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LabelGAN Works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1D8724-5FA0-46D3-B073-4F4B67505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947" y="1881463"/>
            <a:ext cx="2836428" cy="1667683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8A31713-B9C9-440F-BDFC-6A23A6EED480}"/>
              </a:ext>
            </a:extLst>
          </p:cNvPr>
          <p:cNvGrpSpPr/>
          <p:nvPr/>
        </p:nvGrpSpPr>
        <p:grpSpPr>
          <a:xfrm>
            <a:off x="722395" y="2492245"/>
            <a:ext cx="4925262" cy="1140791"/>
            <a:chOff x="6278919" y="2121995"/>
            <a:chExt cx="5256213" cy="1233781"/>
          </a:xfrm>
        </p:grpSpPr>
        <p:pic>
          <p:nvPicPr>
            <p:cNvPr id="5" name="内容占位符 30">
              <a:extLst>
                <a:ext uri="{FF2B5EF4-FFF2-40B4-BE49-F238E27FC236}">
                  <a16:creationId xmlns:a16="http://schemas.microsoft.com/office/drawing/2014/main" id="{046FC76B-8301-4E11-BC94-A4FB33803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8919" y="2134062"/>
              <a:ext cx="5256213" cy="1221714"/>
            </a:xfrm>
            <a:prstGeom prst="rect">
              <a:avLst/>
            </a:prstGeom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B08F262-0B04-467F-A988-52229A2E062E}"/>
                </a:ext>
              </a:extLst>
            </p:cNvPr>
            <p:cNvSpPr/>
            <p:nvPr/>
          </p:nvSpPr>
          <p:spPr>
            <a:xfrm>
              <a:off x="8923803" y="2121995"/>
              <a:ext cx="620786" cy="64135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3003AFC-569B-4130-805F-CD2F5FCD24F0}"/>
              </a:ext>
            </a:extLst>
          </p:cNvPr>
          <p:cNvSpPr txBox="1"/>
          <p:nvPr/>
        </p:nvSpPr>
        <p:spPr>
          <a:xfrm>
            <a:off x="6474426" y="3549146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Salimans</a:t>
            </a:r>
            <a:r>
              <a:rPr lang="en-US" altLang="zh-CN" dirty="0"/>
              <a:t> et al. 2016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0951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002E5EA-0D2B-4334-833C-53C013F475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The gradient signal is not clear enough.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It encourages all real classes at the same time. </a:t>
            </a:r>
          </a:p>
          <a:p>
            <a:pPr marL="457200" lvl="1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DFE8D04-2862-4720-9567-58C9500A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Limitation of LabelGAN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7690D7-E6CF-465B-B56D-F9EFDE8C6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016" y="2425314"/>
            <a:ext cx="4486401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6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Training issues</a:t>
            </a:r>
          </a:p>
          <a:p>
            <a:pPr lvl="1"/>
            <a:r>
              <a:rPr lang="en-US" altLang="zh-CN" strike="sngStrike" dirty="0"/>
              <a:t>Instability</a:t>
            </a:r>
          </a:p>
          <a:p>
            <a:pPr lvl="1"/>
            <a:r>
              <a:rPr lang="en-US" altLang="zh-CN" b="1" dirty="0"/>
              <a:t>Unreachable optimum</a:t>
            </a:r>
          </a:p>
          <a:p>
            <a:r>
              <a:rPr lang="en-US" altLang="zh-CN" dirty="0"/>
              <a:t>Sample quality issues</a:t>
            </a:r>
          </a:p>
          <a:p>
            <a:pPr lvl="1"/>
            <a:r>
              <a:rPr lang="en-US" altLang="zh-CN" strike="sngStrike" dirty="0"/>
              <a:t>Complex dataset</a:t>
            </a:r>
          </a:p>
          <a:p>
            <a:pPr lvl="1"/>
            <a:r>
              <a:rPr lang="en-US" altLang="zh-CN" dirty="0"/>
              <a:t>Latent space </a:t>
            </a:r>
          </a:p>
          <a:p>
            <a:r>
              <a:rPr lang="en-US" altLang="zh-CN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Key Problems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1358F7D-61E0-4633-B51E-C17553FC335D}"/>
                  </a:ext>
                </a:extLst>
              </p:cNvPr>
              <p:cNvSpPr/>
              <p:nvPr/>
            </p:nvSpPr>
            <p:spPr>
              <a:xfrm>
                <a:off x="4894002" y="1794735"/>
                <a:ext cx="3972187" cy="217771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Symptoms: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600" dirty="0"/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,  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Related work: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C00000"/>
                    </a:solidFill>
                  </a:rPr>
                  <a:t>AdaShift. (ICLR, 2019)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C00000"/>
                    </a:solidFill>
                  </a:rPr>
                  <a:t>Another work in progress. 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1358F7D-61E0-4633-B51E-C17553FC33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002" y="1794735"/>
                <a:ext cx="3972187" cy="2177712"/>
              </a:xfrm>
              <a:prstGeom prst="rect">
                <a:avLst/>
              </a:prstGeom>
              <a:blipFill>
                <a:blip r:embed="rId2"/>
                <a:stretch>
                  <a:fillRect l="-614" t="-838" b="-2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061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CC49A9-2DBF-44CF-813E-39B8CC2DB4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Specific target class for each sample. </a:t>
            </a:r>
            <a:r>
              <a:rPr lang="en-US" altLang="zh-CN" dirty="0">
                <a:solidFill>
                  <a:schemeClr val="bg2"/>
                </a:solidFill>
              </a:rPr>
              <a:t>(based on LabelGAN)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Each valid sample must belong to one of the classes.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Clearer gradient information.</a:t>
            </a:r>
          </a:p>
          <a:p>
            <a:r>
              <a:rPr lang="en-US" altLang="zh-CN" dirty="0"/>
              <a:t>Dynamic labeling. </a:t>
            </a:r>
            <a:r>
              <a:rPr lang="en-US" altLang="zh-CN" dirty="0">
                <a:solidFill>
                  <a:schemeClr val="bg2"/>
                </a:solidFill>
              </a:rPr>
              <a:t>(substitute label conditioning, i.e., predefined label)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</a:rPr>
              <a:t>Generator remains unconditional. 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C03922-D920-4B08-A737-E25D7AF2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AM-GAN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E0294B-B32F-4BA8-8A37-34479BD4F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107" y="3996448"/>
            <a:ext cx="3962400" cy="188595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144005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2F09021-6A96-4F1E-A119-F2BF8FF843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Cross entropy decomposition: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AC-GAN  = AC + GAN</a:t>
            </a:r>
          </a:p>
          <a:p>
            <a:r>
              <a:rPr lang="en-US" altLang="zh-CN" dirty="0"/>
              <a:t>AM-GAN = AC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+ </a:t>
            </a:r>
            <a:r>
              <a:rPr lang="en-US" altLang="zh-CN" dirty="0">
                <a:solidFill>
                  <a:srgbClr val="C00000"/>
                </a:solidFill>
              </a:rPr>
              <a:t>LabelGAN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F5EC62E-D977-4DDA-9CC9-985DDB567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Relationships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1F1E79-2185-4A2E-901D-8E754392E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70" y="2566178"/>
            <a:ext cx="7617274" cy="66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93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382E8E0-7EFF-4626-BB3B-64AECE03C8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(1) AM-GAN outperforms all baselines. </a:t>
            </a:r>
          </a:p>
          <a:p>
            <a:pPr marL="0" indent="0">
              <a:buNone/>
            </a:pPr>
            <a:r>
              <a:rPr lang="en-US" altLang="zh-CN" dirty="0"/>
              <a:t>(2) AC-GAN with extra adversarial training outperform AC-GAN. </a:t>
            </a:r>
          </a:p>
          <a:p>
            <a:pPr marL="0" indent="0">
              <a:buNone/>
            </a:pPr>
            <a:r>
              <a:rPr lang="en-US" altLang="zh-CN" dirty="0"/>
              <a:t>(3) Dynamic labeling outperforms label conditioning.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B4D477-63E9-48B6-84FA-DB8E08EB4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BDAA5F-2810-47DE-803F-C34161F98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09" y="3604907"/>
            <a:ext cx="8310431" cy="177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2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449B883-C9B7-448B-B7CC-1159B2B3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AM-GAN Extensions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9121CEE-2E11-4772-8258-564D052B1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4513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9B8C4D-AD32-429A-A425-7EAD24825F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AM-GAN is one of the unrestricted GANs.</a:t>
            </a:r>
          </a:p>
          <a:p>
            <a:pPr lvl="1"/>
            <a:r>
              <a:rPr lang="en-US" altLang="zh-CN" dirty="0"/>
              <a:t>A multi-class generalization of vanilla GAN. </a:t>
            </a:r>
            <a:r>
              <a:rPr lang="en-US" altLang="zh-CN" dirty="0">
                <a:solidFill>
                  <a:schemeClr val="bg2"/>
                </a:solidFill>
              </a:rPr>
              <a:t>(with –log D(x) trick)</a:t>
            </a:r>
          </a:p>
          <a:p>
            <a:pPr lvl="1"/>
            <a:r>
              <a:rPr lang="en-US" altLang="zh-CN" dirty="0"/>
              <a:t>It does not guarantee its convergence.</a:t>
            </a:r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The adversarial activation maximization perspective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In contrast to the divergence perspective.</a:t>
            </a:r>
          </a:p>
          <a:p>
            <a:pPr lvl="1"/>
            <a:r>
              <a:rPr lang="en-US" altLang="zh-CN" dirty="0"/>
              <a:t>It helps understand how to make the non-guaranteed training work.</a:t>
            </a:r>
          </a:p>
          <a:p>
            <a:pPr lvl="1"/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5388931-695F-4CB6-8F8D-6C284B1F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Unrestricted GANs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9677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E07BAFA-2FC3-481B-8E92-982B16D0B5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Inception Score does not work as commonly understood.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Inception Score has some ability to detect mode collapse.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AM-Score proposed to better measure the sample quality. 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32EFA87-7C9E-4B97-9686-4EAFAF92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Metrics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30AFCF-E611-467D-8B2E-87A07F21B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79" y="2118498"/>
            <a:ext cx="4233763" cy="16557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9B78C0-D9B9-4A81-8D39-274098732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493" y="4181889"/>
            <a:ext cx="4203724" cy="156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492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136F686-8C49-4D13-BF7F-F7E3DA5EFE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WGAN / LGANs have sample level target for each point.</a:t>
            </a:r>
          </a:p>
          <a:p>
            <a:endParaRPr lang="en-US" altLang="zh-CN" dirty="0"/>
          </a:p>
          <a:p>
            <a:r>
              <a:rPr lang="en-US" altLang="zh-CN" dirty="0"/>
              <a:t>Class label can also be introduced to improve WGAN / LGANs.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Not an extra classifier. </a:t>
            </a:r>
            <a:r>
              <a:rPr lang="en-US" altLang="zh-CN" dirty="0">
                <a:solidFill>
                  <a:schemeClr val="bg2"/>
                </a:solidFill>
              </a:rPr>
              <a:t>(missing of adversarial training)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b="1" dirty="0"/>
              <a:t>The correct direction</a:t>
            </a:r>
            <a:r>
              <a:rPr lang="en-US" altLang="zh-CN" dirty="0"/>
              <a:t>: define class level transport.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It can be achieved with implementation tricks.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FA11295-9A7C-407E-8B12-E84360A9B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WGAN / LGANs with labels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82781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171572-B760-4E4B-8357-A1F7C37E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Generalization Issue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5B5D286-9C59-40DA-A08F-0C2E420D39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Work in progress.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84529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82C1717E-1204-49B0-AB43-1B999A3E655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Previous effort:</a:t>
                </a:r>
              </a:p>
              <a:p>
                <a:pPr lvl="1"/>
                <a:r>
                  <a:rPr lang="en-US" altLang="zh-CN" dirty="0"/>
                  <a:t>It turns out convolution based D is very hard to achieve the optimum. </a:t>
                </a:r>
              </a:p>
              <a:p>
                <a:pPr lvl="2"/>
                <a:r>
                  <a:rPr lang="en-US" altLang="zh-CN" dirty="0"/>
                  <a:t>Ineffective in representing/expressing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.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We achieved perfect D and perfect memorization. 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82C1717E-1204-49B0-AB43-1B999A3E6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>
            <a:extLst>
              <a:ext uri="{FF2B5EF4-FFF2-40B4-BE49-F238E27FC236}">
                <a16:creationId xmlns:a16="http://schemas.microsoft.com/office/drawing/2014/main" id="{12056B73-FABA-40B4-9551-EFC630B40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Reach the Optimum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91419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755746A-0A45-4FF3-A2DF-88A7D47985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Whether we should reach the optimum?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Reach the optimum. </a:t>
            </a:r>
          </a:p>
          <a:p>
            <a:pPr lvl="2"/>
            <a:r>
              <a:rPr lang="en-US" altLang="zh-CN" dirty="0"/>
              <a:t>But fail to generalize.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Does not reach the optimum. </a:t>
            </a:r>
          </a:p>
          <a:p>
            <a:pPr lvl="2"/>
            <a:r>
              <a:rPr lang="en-US" altLang="zh-CN" dirty="0"/>
              <a:t>Practically, some ability to generalize. </a:t>
            </a:r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FAEF64-EFF0-420C-9374-438C249B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Dilemma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2912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Training issues</a:t>
            </a:r>
          </a:p>
          <a:p>
            <a:pPr lvl="1"/>
            <a:r>
              <a:rPr lang="en-US" altLang="zh-CN" strike="sngStrike" dirty="0"/>
              <a:t>Instability</a:t>
            </a:r>
          </a:p>
          <a:p>
            <a:pPr lvl="1"/>
            <a:r>
              <a:rPr lang="en-US" altLang="zh-CN" dirty="0"/>
              <a:t>Unreachable optimum</a:t>
            </a:r>
          </a:p>
          <a:p>
            <a:r>
              <a:rPr lang="en-US" altLang="zh-CN" dirty="0"/>
              <a:t>Sample quality issues</a:t>
            </a:r>
          </a:p>
          <a:p>
            <a:pPr lvl="1"/>
            <a:r>
              <a:rPr lang="en-US" altLang="zh-CN" b="1" strike="sngStrike" dirty="0"/>
              <a:t>Complex dataset</a:t>
            </a:r>
          </a:p>
          <a:p>
            <a:pPr lvl="1"/>
            <a:r>
              <a:rPr lang="en-US" altLang="zh-CN" dirty="0"/>
              <a:t>Latent space </a:t>
            </a:r>
          </a:p>
          <a:p>
            <a:r>
              <a:rPr lang="en-US" altLang="zh-CN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Key Problems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358F7D-61E0-4633-B51E-C17553FC335D}"/>
              </a:ext>
            </a:extLst>
          </p:cNvPr>
          <p:cNvSpPr/>
          <p:nvPr/>
        </p:nvSpPr>
        <p:spPr>
          <a:xfrm>
            <a:off x="4894002" y="1794735"/>
            <a:ext cx="3972187" cy="17783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Symptoms: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High quality on simple dataset.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Hard to model complex dataset.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Related work: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AM-GAN. (ICLR, 2018)</a:t>
            </a:r>
          </a:p>
        </p:txBody>
      </p:sp>
    </p:spTree>
    <p:extLst>
      <p:ext uri="{BB962C8B-B14F-4D97-AF65-F5344CB8AC3E}">
        <p14:creationId xmlns:p14="http://schemas.microsoft.com/office/powerpoint/2010/main" val="5387152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C8C50C3-D545-4090-B432-04744EDEFA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Objective level generalization: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Achieve the optimum. 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Modify the objective such that it allows generalization at optimum. </a:t>
            </a:r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chemeClr val="bg2"/>
                </a:solidFill>
              </a:rPr>
              <a:t>The short-term gain may be negative.</a:t>
            </a:r>
          </a:p>
          <a:p>
            <a:r>
              <a:rPr lang="en-US" altLang="zh-CN" dirty="0">
                <a:solidFill>
                  <a:schemeClr val="bg2"/>
                </a:solidFill>
              </a:rPr>
              <a:t>But I believe this is the right direction and something need to be done.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E567DC0-D6A9-4C1B-A2CE-9983F22D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Ideal Solution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1668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9489421-0689-4462-B2B5-FD129782C1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Generative model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No generalization at optimum.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The mapping function is </a:t>
            </a:r>
            <a:r>
              <a:rPr lang="en-US" altLang="zh-CN" dirty="0">
                <a:solidFill>
                  <a:schemeClr val="accent1"/>
                </a:solidFill>
              </a:rPr>
              <a:t>fully defined</a:t>
            </a:r>
            <a:r>
              <a:rPr lang="en-US" altLang="zh-CN" dirty="0"/>
              <a:t>, i.e., all points are mapped to the given dataset.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D437C03-82F3-40DD-844A-7C75ECFA5EF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Discriminative model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Generalization at optimum.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The learned function is </a:t>
            </a:r>
            <a:r>
              <a:rPr lang="en-US" altLang="zh-CN" dirty="0">
                <a:solidFill>
                  <a:schemeClr val="accent1"/>
                </a:solidFill>
              </a:rPr>
              <a:t>only defined at finite points </a:t>
            </a:r>
            <a:r>
              <a:rPr lang="en-US" altLang="zh-CN" dirty="0"/>
              <a:t>identified by the dataset.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10922E3-0258-4386-98CB-48009A9C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A77C09-A7BE-4E44-B727-56446BEEAABB}"/>
              </a:ext>
            </a:extLst>
          </p:cNvPr>
          <p:cNvSpPr txBox="1"/>
          <p:nvPr/>
        </p:nvSpPr>
        <p:spPr>
          <a:xfrm>
            <a:off x="-203324" y="5574623"/>
            <a:ext cx="6400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sz="1400" dirty="0">
                <a:solidFill>
                  <a:schemeClr val="bg2"/>
                </a:solidFill>
              </a:rPr>
              <a:t>In GANs, new samples will be regards as fake, if the D is powerful enough.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4170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49822FB-6AF3-42D9-8ABC-F0AE507409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/>
              <a:t>[1] Zhou, Zhiming, </a:t>
            </a:r>
            <a:r>
              <a:rPr lang="en-US" altLang="zh-CN" sz="1600" dirty="0" err="1"/>
              <a:t>Jiadong</a:t>
            </a:r>
            <a:r>
              <a:rPr lang="en-US" altLang="zh-CN" sz="1600" dirty="0"/>
              <a:t> Liang, </a:t>
            </a:r>
            <a:r>
              <a:rPr lang="en-US" altLang="zh-CN" sz="1600" dirty="0" err="1"/>
              <a:t>Yuxuan</a:t>
            </a:r>
            <a:r>
              <a:rPr lang="en-US" altLang="zh-CN" sz="1600" dirty="0"/>
              <a:t> Song, </a:t>
            </a:r>
            <a:r>
              <a:rPr lang="en-US" altLang="zh-CN" sz="1600" dirty="0" err="1"/>
              <a:t>Lantao</a:t>
            </a:r>
            <a:r>
              <a:rPr lang="en-US" altLang="zh-CN" sz="1600" dirty="0"/>
              <a:t> Yu, Hongwei Wang, Weinan Zhang, Yong Yu, and </a:t>
            </a:r>
            <a:r>
              <a:rPr lang="en-US" altLang="zh-CN" sz="1600" dirty="0" err="1"/>
              <a:t>Zhihua</a:t>
            </a:r>
            <a:r>
              <a:rPr lang="en-US" altLang="zh-CN" sz="1600" dirty="0"/>
              <a:t> Zhang. "Lipschitz Generative Adversarial Nets." In </a:t>
            </a:r>
            <a:r>
              <a:rPr lang="en-US" altLang="zh-CN" sz="1600" i="1" dirty="0"/>
              <a:t>International Conference on Machine Learning (ICML)</a:t>
            </a:r>
            <a:r>
              <a:rPr lang="en-US" altLang="zh-CN" sz="1600" dirty="0"/>
              <a:t>, 2019.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/>
              <a:t>[2] Zhou, Zhiming*, </a:t>
            </a:r>
            <a:r>
              <a:rPr lang="en-US" altLang="zh-CN" sz="1600" dirty="0" err="1"/>
              <a:t>Qingru</a:t>
            </a:r>
            <a:r>
              <a:rPr lang="en-US" altLang="zh-CN" sz="1600"/>
              <a:t> Zhang*, </a:t>
            </a:r>
            <a:r>
              <a:rPr lang="en-US" altLang="zh-CN" sz="1600" dirty="0" err="1"/>
              <a:t>Guansong</a:t>
            </a:r>
            <a:r>
              <a:rPr lang="en-US" altLang="zh-CN" sz="1600" dirty="0"/>
              <a:t> Lu, Hongwei Wang, Weinan Zhang, and Yong Yu. "AdaShift: Decorrelation and Convergence of Adaptive Learning Rate Methods." In </a:t>
            </a:r>
            <a:r>
              <a:rPr lang="en-US" altLang="zh-CN" sz="1600" i="1" dirty="0"/>
              <a:t>International Conference on Learning Representations (ICLR)</a:t>
            </a:r>
            <a:r>
              <a:rPr lang="en-US" altLang="zh-CN" sz="1600" dirty="0"/>
              <a:t>, 2019.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/>
              <a:t>[3] Zhou, Zhiming, Han Cai, Shu Rong, </a:t>
            </a:r>
            <a:r>
              <a:rPr lang="en-US" altLang="zh-CN" sz="1600" dirty="0" err="1"/>
              <a:t>Yuxuan</a:t>
            </a:r>
            <a:r>
              <a:rPr lang="en-US" altLang="zh-CN" sz="1600" dirty="0"/>
              <a:t> Song, Kan Ren, Weinan Zhang, Jun Wang, and Yong Yu. "Activation Maximization Generative Adversarial Nets." In </a:t>
            </a:r>
            <a:r>
              <a:rPr lang="en-US" altLang="zh-CN" sz="1600" i="1" dirty="0"/>
              <a:t>International Conference on Learning Representations (ICLR)</a:t>
            </a:r>
            <a:r>
              <a:rPr lang="en-US" altLang="zh-CN" sz="1600" dirty="0"/>
              <a:t>, 2018.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>
                <a:hlinkClick r:id="rId2"/>
              </a:rPr>
              <a:t>https://scholar.google.com/citations?user=b8YJ1EMAAAAJ&amp;hl=en</a:t>
            </a:r>
            <a:endParaRPr lang="en-US" altLang="zh-CN" sz="1600" dirty="0"/>
          </a:p>
          <a:p>
            <a:pPr>
              <a:lnSpc>
                <a:spcPct val="150000"/>
              </a:lnSpc>
              <a:spcBef>
                <a:spcPts val="1800"/>
              </a:spcBef>
            </a:pPr>
            <a:endParaRPr lang="zh-CN" altLang="en-US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2A38E2-0F29-4A54-BD18-7BF2A1AED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455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AF4B83-E9DC-4D73-A96C-36B7794C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6528"/>
            <a:ext cx="7886700" cy="1325563"/>
          </a:xfrm>
        </p:spPr>
        <p:txBody>
          <a:bodyPr/>
          <a:lstStyle/>
          <a:p>
            <a:r>
              <a:rPr lang="zh-CN" altLang="en-US"/>
              <a:t>谢 谢！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16C718E-11CF-4E24-B668-4A333BC4F74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Momentum: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Momentum</a:t>
                </a:r>
                <a:r>
                  <a:rPr lang="en-US" altLang="zh-CN" baseline="30000" dirty="0"/>
                  <a:t>*</a:t>
                </a:r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Rewrite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in summation of series: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We have that Momentum is equivalent to Momentum</a:t>
                </a:r>
                <a:r>
                  <a:rPr lang="en-US" altLang="zh-CN" baseline="30000" dirty="0"/>
                  <a:t>*</a:t>
                </a:r>
                <a:r>
                  <a:rPr lang="en-US" altLang="zh-CN" dirty="0"/>
                  <a:t> with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16C718E-11CF-4E24-B668-4A333BC4F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FAF7680-ADF8-4F7B-BCC5-9EB64D7D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From Momentum to Momentum</a:t>
            </a:r>
            <a:r>
              <a:rPr lang="en-US" altLang="zh-CN" baseline="30000" dirty="0"/>
              <a:t>*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CB484F-AB43-468C-94BF-E5E68EE6CEE4}"/>
              </a:ext>
            </a:extLst>
          </p:cNvPr>
          <p:cNvGrpSpPr/>
          <p:nvPr/>
        </p:nvGrpSpPr>
        <p:grpSpPr>
          <a:xfrm>
            <a:off x="1218803" y="3205609"/>
            <a:ext cx="6907097" cy="385722"/>
            <a:chOff x="1225329" y="1863774"/>
            <a:chExt cx="6907097" cy="385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E202C390-7220-4141-9831-311C0EBC2341}"/>
                    </a:ext>
                  </a:extLst>
                </p:cNvPr>
                <p:cNvSpPr txBox="1"/>
                <p:nvPr/>
              </p:nvSpPr>
              <p:spPr>
                <a:xfrm>
                  <a:off x="1225329" y="1913942"/>
                  <a:ext cx="17362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D1C21D7-8BD8-4A45-BD79-BD3739C98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329" y="1913942"/>
                  <a:ext cx="173624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807" r="-351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74F6348-9377-4A7E-AC07-584E9B620F6A}"/>
                </a:ext>
              </a:extLst>
            </p:cNvPr>
            <p:cNvSpPr txBox="1"/>
            <p:nvPr/>
          </p:nvSpPr>
          <p:spPr>
            <a:xfrm>
              <a:off x="4014468" y="1880164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with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A3F88B8-0F33-441E-B83D-BB52094ADE1F}"/>
                    </a:ext>
                  </a:extLst>
                </p:cNvPr>
                <p:cNvSpPr/>
                <p:nvPr/>
              </p:nvSpPr>
              <p:spPr>
                <a:xfrm>
                  <a:off x="5252599" y="1863774"/>
                  <a:ext cx="28798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 defTabSz="9144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86937C1B-1081-496C-83B9-7B5D52AD35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599" y="1863774"/>
                  <a:ext cx="287982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A5DA351-C370-43AF-BD4F-4FA5A12A40F1}"/>
              </a:ext>
            </a:extLst>
          </p:cNvPr>
          <p:cNvGrpSpPr/>
          <p:nvPr/>
        </p:nvGrpSpPr>
        <p:grpSpPr>
          <a:xfrm>
            <a:off x="1218803" y="2213609"/>
            <a:ext cx="6300072" cy="384350"/>
            <a:chOff x="1225329" y="1867776"/>
            <a:chExt cx="6300072" cy="384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9B7B981-ACD4-437B-9D2E-90F9C17FA6D0}"/>
                    </a:ext>
                  </a:extLst>
                </p:cNvPr>
                <p:cNvSpPr txBox="1"/>
                <p:nvPr/>
              </p:nvSpPr>
              <p:spPr>
                <a:xfrm>
                  <a:off x="1225329" y="1913572"/>
                  <a:ext cx="1605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2A6D43E-C169-41A9-A7CA-CA75258DD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329" y="1913572"/>
                  <a:ext cx="160588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042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E91A62B-04E3-44E2-9FEF-F7F35877B73E}"/>
                </a:ext>
              </a:extLst>
            </p:cNvPr>
            <p:cNvSpPr txBox="1"/>
            <p:nvPr/>
          </p:nvSpPr>
          <p:spPr>
            <a:xfrm>
              <a:off x="4014468" y="1882794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with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0A3F9E4-0C25-4D37-ADD4-FCCC51D4A258}"/>
                    </a:ext>
                  </a:extLst>
                </p:cNvPr>
                <p:cNvSpPr/>
                <p:nvPr/>
              </p:nvSpPr>
              <p:spPr>
                <a:xfrm>
                  <a:off x="5220539" y="1867776"/>
                  <a:ext cx="23048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 defTabSz="9144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06E99158-CAFA-47BD-A791-FACFF4B79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539" y="1867776"/>
                  <a:ext cx="230486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0A57BF8-B1D7-4FC8-B20A-F57A1A35243F}"/>
                  </a:ext>
                </a:extLst>
              </p:cNvPr>
              <p:cNvSpPr/>
              <p:nvPr/>
            </p:nvSpPr>
            <p:spPr>
              <a:xfrm>
                <a:off x="2194839" y="4006809"/>
                <a:ext cx="4227652" cy="1219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0A57BF8-B1D7-4FC8-B20A-F57A1A352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839" y="4006809"/>
                <a:ext cx="4227652" cy="1219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F86E0547-4E61-4D07-9506-1AD67E0F0116}"/>
              </a:ext>
            </a:extLst>
          </p:cNvPr>
          <p:cNvGrpSpPr/>
          <p:nvPr/>
        </p:nvGrpSpPr>
        <p:grpSpPr>
          <a:xfrm>
            <a:off x="2021747" y="5613254"/>
            <a:ext cx="4856649" cy="667490"/>
            <a:chOff x="2074252" y="5844920"/>
            <a:chExt cx="4856649" cy="667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1BA3743-B6F7-4A17-A90E-9EF2B5FF5D7C}"/>
                    </a:ext>
                  </a:extLst>
                </p:cNvPr>
                <p:cNvSpPr/>
                <p:nvPr/>
              </p:nvSpPr>
              <p:spPr>
                <a:xfrm>
                  <a:off x="2074252" y="5844920"/>
                  <a:ext cx="1598774" cy="6674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9AB64ACF-E9DE-4069-8F32-0569283107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4252" y="5844920"/>
                  <a:ext cx="1598774" cy="66749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96B3F2A-1B36-4AF5-889F-1BD34BE5BF81}"/>
                </a:ext>
              </a:extLst>
            </p:cNvPr>
            <p:cNvSpPr txBox="1"/>
            <p:nvPr/>
          </p:nvSpPr>
          <p:spPr>
            <a:xfrm>
              <a:off x="4085778" y="6012927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and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47EA56A7-E7DE-4FC4-A72D-46660C615BD3}"/>
                    </a:ext>
                  </a:extLst>
                </p:cNvPr>
                <p:cNvSpPr/>
                <p:nvPr/>
              </p:nvSpPr>
              <p:spPr>
                <a:xfrm>
                  <a:off x="5034362" y="5860244"/>
                  <a:ext cx="1896539" cy="6183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3225B20A-52A2-4D36-90B2-BEABAD289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4362" y="5860244"/>
                  <a:ext cx="1896539" cy="61831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02D68A6-6474-41C0-B6F6-7E446B5DF41E}"/>
                  </a:ext>
                </a:extLst>
              </p:cNvPr>
              <p:cNvSpPr/>
              <p:nvPr/>
            </p:nvSpPr>
            <p:spPr>
              <a:xfrm>
                <a:off x="828051" y="6363282"/>
                <a:ext cx="756267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+mn-ea"/>
                  </a:rPr>
                  <a:t>It is worth noticing the change of equivalent learning rate and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02D68A6-6474-41C0-B6F6-7E446B5DF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51" y="6363282"/>
                <a:ext cx="7562675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幻灯片缩放定位 17">
                <a:extLst>
                  <a:ext uri="{FF2B5EF4-FFF2-40B4-BE49-F238E27FC236}">
                    <a16:creationId xmlns:a16="http://schemas.microsoft.com/office/drawing/2014/main" id="{21286D5B-34D4-46F3-B016-502ED1684D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23617" y="4578697"/>
              <a:ext cx="492443" cy="369332"/>
            </p:xfrm>
            <a:graphic>
              <a:graphicData uri="http://schemas.microsoft.com/office/powerpoint/2016/slidezoom">
                <pslz:sldZm>
                  <pslz:sldZmObj sldId="313" cId="4231658365">
                    <pslz:zmPr id="{F3D4F5D1-8FF2-44A2-941E-713CA5F196F0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2443" cy="36933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幻灯片缩放定位 1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1286D5B-34D4-46F3-B016-502ED1684D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23617" y="4578697"/>
                <a:ext cx="492443" cy="36933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7257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1612ADA-AD2D-4755-B5CB-55CCB9A72B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OT-CycleGAN </a:t>
            </a:r>
          </a:p>
          <a:p>
            <a:r>
              <a:rPr lang="en-US" altLang="zh-CN" dirty="0"/>
              <a:t>Large Scale OT with Cycle Extension </a:t>
            </a:r>
          </a:p>
          <a:p>
            <a:endParaRPr lang="en-US" altLang="zh-CN" dirty="0"/>
          </a:p>
          <a:p>
            <a:r>
              <a:rPr lang="en-US" altLang="zh-CN" dirty="0"/>
              <a:t>Diverse Colorization </a:t>
            </a:r>
          </a:p>
          <a:p>
            <a:r>
              <a:rPr lang="en-US" altLang="zh-CN" dirty="0"/>
              <a:t>Sparse SVBRDF Acquisition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A95D540-FA2A-4422-AB32-310A7379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</a:p>
        </p:txBody>
      </p:sp>
    </p:spTree>
    <p:extLst>
      <p:ext uri="{BB962C8B-B14F-4D97-AF65-F5344CB8AC3E}">
        <p14:creationId xmlns:p14="http://schemas.microsoft.com/office/powerpoint/2010/main" val="3101672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Training issues</a:t>
            </a:r>
          </a:p>
          <a:p>
            <a:pPr lvl="1"/>
            <a:r>
              <a:rPr lang="en-US" altLang="zh-CN" strike="sngStrike" dirty="0"/>
              <a:t>Instability</a:t>
            </a:r>
          </a:p>
          <a:p>
            <a:pPr lvl="1"/>
            <a:r>
              <a:rPr lang="en-US" altLang="zh-CN" dirty="0"/>
              <a:t>Unreachable optimum</a:t>
            </a:r>
          </a:p>
          <a:p>
            <a:r>
              <a:rPr lang="en-US" altLang="zh-CN" dirty="0"/>
              <a:t>Sample quality issues</a:t>
            </a:r>
          </a:p>
          <a:p>
            <a:pPr lvl="1"/>
            <a:r>
              <a:rPr lang="en-US" altLang="zh-CN" strike="sngStrike" dirty="0"/>
              <a:t>Complex dataset</a:t>
            </a:r>
          </a:p>
          <a:p>
            <a:pPr lvl="1"/>
            <a:r>
              <a:rPr lang="en-US" altLang="zh-CN" b="1" dirty="0"/>
              <a:t>Latent space</a:t>
            </a:r>
          </a:p>
          <a:p>
            <a:r>
              <a:rPr lang="en-US" altLang="zh-CN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Key Problems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358F7D-61E0-4633-B51E-C17553FC335D}"/>
              </a:ext>
            </a:extLst>
          </p:cNvPr>
          <p:cNvSpPr/>
          <p:nvPr/>
        </p:nvSpPr>
        <p:spPr>
          <a:xfrm>
            <a:off x="4894002" y="1794735"/>
            <a:ext cx="3972187" cy="21323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Symptoms: (g</a:t>
            </a:r>
            <a:r>
              <a:rPr lang="en-US" altLang="zh-CN" dirty="0"/>
              <a:t>host effect</a:t>
            </a:r>
            <a:r>
              <a:rPr lang="en-US" altLang="zh-CN" b="1" dirty="0"/>
              <a:t>)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Unavoidable low quality samples.</a:t>
            </a:r>
          </a:p>
          <a:p>
            <a:pPr lvl="1"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2"/>
                </a:solidFill>
              </a:rPr>
              <a:t>(Even if it is generally high quality.)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Interpolate </a:t>
            </a:r>
            <a:r>
              <a:rPr lang="en-US" altLang="zh-CN" sz="1400" dirty="0"/>
              <a:t>between</a:t>
            </a:r>
            <a:r>
              <a:rPr lang="en-US" altLang="zh-CN" sz="1600" dirty="0"/>
              <a:t> different classes.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Related work: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Some preliminary results.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FEF6A6-0D89-4C41-9639-30E5AE38740A}"/>
              </a:ext>
            </a:extLst>
          </p:cNvPr>
          <p:cNvSpPr txBox="1"/>
          <p:nvPr/>
        </p:nvSpPr>
        <p:spPr>
          <a:xfrm>
            <a:off x="4894002" y="4424951"/>
            <a:ext cx="3972187" cy="19014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dirty="0"/>
              <a:t>Latent space optimization:</a:t>
            </a:r>
          </a:p>
          <a:p>
            <a:pPr marL="4572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Homologous topology.</a:t>
            </a:r>
          </a:p>
          <a:p>
            <a:pPr marL="9144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Auto-clustering. </a:t>
            </a:r>
            <a:r>
              <a:rPr lang="en-US" altLang="zh-CN" sz="1600" dirty="0">
                <a:solidFill>
                  <a:schemeClr val="bg2"/>
                </a:solidFill>
              </a:rPr>
              <a:t>(Multi-Angle)</a:t>
            </a:r>
          </a:p>
          <a:p>
            <a:pPr marL="9144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Representation learning.</a:t>
            </a:r>
          </a:p>
          <a:p>
            <a:pPr marL="4572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Provable Local optimum.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02396501"/>
      </p:ext>
    </p:extLst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16C718E-11CF-4E24-B668-4A333BC4F74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Momentum: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Momentum</a:t>
                </a:r>
                <a:r>
                  <a:rPr lang="en-US" altLang="zh-CN" baseline="30000" dirty="0"/>
                  <a:t>*</a:t>
                </a:r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Rewrite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in summation of series: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We have that Momentum is equivalent to Momentum</a:t>
                </a:r>
                <a:r>
                  <a:rPr lang="en-US" altLang="zh-CN" baseline="30000" dirty="0"/>
                  <a:t>*</a:t>
                </a:r>
                <a:r>
                  <a:rPr lang="en-US" altLang="zh-CN" dirty="0"/>
                  <a:t> with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16C718E-11CF-4E24-B668-4A333BC4F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8372163" cy="4921498"/>
              </a:xfrm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FAF7680-ADF8-4F7B-BCC5-9EB64D7D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From Momentum to Momentum</a:t>
            </a:r>
            <a:r>
              <a:rPr lang="en-US" altLang="zh-CN" baseline="30000" dirty="0"/>
              <a:t>*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CB484F-AB43-468C-94BF-E5E68EE6CEE4}"/>
              </a:ext>
            </a:extLst>
          </p:cNvPr>
          <p:cNvGrpSpPr/>
          <p:nvPr/>
        </p:nvGrpSpPr>
        <p:grpSpPr>
          <a:xfrm>
            <a:off x="1218803" y="3205609"/>
            <a:ext cx="6907097" cy="385722"/>
            <a:chOff x="1225329" y="1863774"/>
            <a:chExt cx="6907097" cy="385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E202C390-7220-4141-9831-311C0EBC2341}"/>
                    </a:ext>
                  </a:extLst>
                </p:cNvPr>
                <p:cNvSpPr txBox="1"/>
                <p:nvPr/>
              </p:nvSpPr>
              <p:spPr>
                <a:xfrm>
                  <a:off x="1225329" y="1913942"/>
                  <a:ext cx="17362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D1C21D7-8BD8-4A45-BD79-BD3739C98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329" y="1913942"/>
                  <a:ext cx="173624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807" r="-351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74F6348-9377-4A7E-AC07-584E9B620F6A}"/>
                </a:ext>
              </a:extLst>
            </p:cNvPr>
            <p:cNvSpPr txBox="1"/>
            <p:nvPr/>
          </p:nvSpPr>
          <p:spPr>
            <a:xfrm>
              <a:off x="4014468" y="1880164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with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A3F88B8-0F33-441E-B83D-BB52094ADE1F}"/>
                    </a:ext>
                  </a:extLst>
                </p:cNvPr>
                <p:cNvSpPr/>
                <p:nvPr/>
              </p:nvSpPr>
              <p:spPr>
                <a:xfrm>
                  <a:off x="5252599" y="1863774"/>
                  <a:ext cx="28798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 defTabSz="9144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86937C1B-1081-496C-83B9-7B5D52AD35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599" y="1863774"/>
                  <a:ext cx="287982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A5DA351-C370-43AF-BD4F-4FA5A12A40F1}"/>
              </a:ext>
            </a:extLst>
          </p:cNvPr>
          <p:cNvGrpSpPr/>
          <p:nvPr/>
        </p:nvGrpSpPr>
        <p:grpSpPr>
          <a:xfrm>
            <a:off x="1218803" y="2213609"/>
            <a:ext cx="6300072" cy="384350"/>
            <a:chOff x="1225329" y="1867776"/>
            <a:chExt cx="6300072" cy="384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9B7B981-ACD4-437B-9D2E-90F9C17FA6D0}"/>
                    </a:ext>
                  </a:extLst>
                </p:cNvPr>
                <p:cNvSpPr txBox="1"/>
                <p:nvPr/>
              </p:nvSpPr>
              <p:spPr>
                <a:xfrm>
                  <a:off x="1225329" y="1913572"/>
                  <a:ext cx="16058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2A6D43E-C169-41A9-A7CA-CA75258DD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329" y="1913572"/>
                  <a:ext cx="160588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042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E91A62B-04E3-44E2-9FEF-F7F35877B73E}"/>
                </a:ext>
              </a:extLst>
            </p:cNvPr>
            <p:cNvSpPr txBox="1"/>
            <p:nvPr/>
          </p:nvSpPr>
          <p:spPr>
            <a:xfrm>
              <a:off x="4014468" y="1882794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with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0A3F9E4-0C25-4D37-ADD4-FCCC51D4A258}"/>
                    </a:ext>
                  </a:extLst>
                </p:cNvPr>
                <p:cNvSpPr/>
                <p:nvPr/>
              </p:nvSpPr>
              <p:spPr>
                <a:xfrm>
                  <a:off x="5220539" y="1867776"/>
                  <a:ext cx="23048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 defTabSz="9144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06E99158-CAFA-47BD-A791-FACFF4B79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539" y="1867776"/>
                  <a:ext cx="230486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0A57BF8-B1D7-4FC8-B20A-F57A1A35243F}"/>
                  </a:ext>
                </a:extLst>
              </p:cNvPr>
              <p:cNvSpPr/>
              <p:nvPr/>
            </p:nvSpPr>
            <p:spPr>
              <a:xfrm>
                <a:off x="2194839" y="4006809"/>
                <a:ext cx="4227652" cy="1219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0A57BF8-B1D7-4FC8-B20A-F57A1A352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839" y="4006809"/>
                <a:ext cx="4227652" cy="1219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F86E0547-4E61-4D07-9506-1AD67E0F0116}"/>
              </a:ext>
            </a:extLst>
          </p:cNvPr>
          <p:cNvGrpSpPr/>
          <p:nvPr/>
        </p:nvGrpSpPr>
        <p:grpSpPr>
          <a:xfrm>
            <a:off x="2021747" y="5613254"/>
            <a:ext cx="4856649" cy="667490"/>
            <a:chOff x="2074252" y="5844920"/>
            <a:chExt cx="4856649" cy="667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1BA3743-B6F7-4A17-A90E-9EF2B5FF5D7C}"/>
                    </a:ext>
                  </a:extLst>
                </p:cNvPr>
                <p:cNvSpPr/>
                <p:nvPr/>
              </p:nvSpPr>
              <p:spPr>
                <a:xfrm>
                  <a:off x="2074252" y="5844920"/>
                  <a:ext cx="1598774" cy="6674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9AB64ACF-E9DE-4069-8F32-0569283107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4252" y="5844920"/>
                  <a:ext cx="1598774" cy="66749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96B3F2A-1B36-4AF5-889F-1BD34BE5BF81}"/>
                </a:ext>
              </a:extLst>
            </p:cNvPr>
            <p:cNvSpPr txBox="1"/>
            <p:nvPr/>
          </p:nvSpPr>
          <p:spPr>
            <a:xfrm>
              <a:off x="4085778" y="6012927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ea"/>
                </a:rPr>
                <a:t>and</a:t>
              </a:r>
              <a:endParaRPr lang="zh-CN" altLang="en-US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47EA56A7-E7DE-4FC4-A72D-46660C615BD3}"/>
                    </a:ext>
                  </a:extLst>
                </p:cNvPr>
                <p:cNvSpPr/>
                <p:nvPr/>
              </p:nvSpPr>
              <p:spPr>
                <a:xfrm>
                  <a:off x="5034362" y="5860244"/>
                  <a:ext cx="1896539" cy="6183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3225B20A-52A2-4D36-90B2-BEABAD289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4362" y="5860244"/>
                  <a:ext cx="1896539" cy="61831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02D68A6-6474-41C0-B6F6-7E446B5DF41E}"/>
                  </a:ext>
                </a:extLst>
              </p:cNvPr>
              <p:cNvSpPr/>
              <p:nvPr/>
            </p:nvSpPr>
            <p:spPr>
              <a:xfrm>
                <a:off x="828051" y="6363282"/>
                <a:ext cx="756267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+mn-ea"/>
                  </a:rPr>
                  <a:t>It is worth noticing the change of equivalent learning rate and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latin typeface="+mn-ea"/>
                  </a:rPr>
                  <a:t>.</a:t>
                </a:r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02D68A6-6474-41C0-B6F6-7E446B5DF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51" y="6363282"/>
                <a:ext cx="7562675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幻灯片缩放定位 17">
                <a:extLst>
                  <a:ext uri="{FF2B5EF4-FFF2-40B4-BE49-F238E27FC236}">
                    <a16:creationId xmlns:a16="http://schemas.microsoft.com/office/drawing/2014/main" id="{21286D5B-34D4-46F3-B016-502ED1684D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7104482"/>
                  </p:ext>
                </p:extLst>
              </p:nvPr>
            </p:nvGraphicFramePr>
            <p:xfrm>
              <a:off x="8123617" y="4578697"/>
              <a:ext cx="492443" cy="369332"/>
            </p:xfrm>
            <a:graphic>
              <a:graphicData uri="http://schemas.microsoft.com/office/powerpoint/2016/slidezoom">
                <pslz:sldZm>
                  <pslz:sldZmObj sldId="313" cId="4231658365">
                    <pslz:zmPr id="{F3D4F5D1-8FF2-44A2-941E-713CA5F196F0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2443" cy="36933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幻灯片缩放定位 1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1286D5B-34D4-46F3-B016-502ED1684D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23617" y="4578697"/>
                <a:ext cx="492443" cy="36933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3519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645BD0-2965-4D9B-B0C9-E3B59A09E6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/>
          <a:lstStyle/>
          <a:p>
            <a:r>
              <a:rPr lang="en-US" altLang="zh-CN" dirty="0"/>
              <a:t>Training issues</a:t>
            </a:r>
          </a:p>
          <a:p>
            <a:pPr lvl="1"/>
            <a:r>
              <a:rPr lang="en-US" altLang="zh-CN" strike="sngStrike" dirty="0"/>
              <a:t>Instability</a:t>
            </a:r>
          </a:p>
          <a:p>
            <a:pPr lvl="1"/>
            <a:r>
              <a:rPr lang="en-US" altLang="zh-CN" dirty="0"/>
              <a:t>Unreachable optimum</a:t>
            </a:r>
          </a:p>
          <a:p>
            <a:r>
              <a:rPr lang="en-US" altLang="zh-CN" dirty="0"/>
              <a:t>Sample quality issues</a:t>
            </a:r>
          </a:p>
          <a:p>
            <a:pPr lvl="1"/>
            <a:r>
              <a:rPr lang="en-US" altLang="zh-CN" strike="sngStrike" dirty="0"/>
              <a:t>Complex dataset</a:t>
            </a:r>
          </a:p>
          <a:p>
            <a:pPr lvl="1"/>
            <a:r>
              <a:rPr lang="en-US" altLang="zh-CN" dirty="0"/>
              <a:t>Latent space </a:t>
            </a:r>
          </a:p>
          <a:p>
            <a:r>
              <a:rPr lang="en-US" altLang="zh-CN" b="1" dirty="0"/>
              <a:t>Generalization issue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74246B-3371-4792-B208-CB6DBAAB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</p:spPr>
        <p:txBody>
          <a:bodyPr/>
          <a:lstStyle/>
          <a:p>
            <a:r>
              <a:rPr lang="en-US" altLang="zh-CN" dirty="0"/>
              <a:t>Key Problems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358F7D-61E0-4633-B51E-C17553FC335D}"/>
              </a:ext>
            </a:extLst>
          </p:cNvPr>
          <p:cNvSpPr/>
          <p:nvPr/>
        </p:nvSpPr>
        <p:spPr>
          <a:xfrm>
            <a:off x="4894002" y="1794735"/>
            <a:ext cx="3972187" cy="17783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Symptoms: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When it reaches the optimum,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Perfectly memorize the dataset.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Related work: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</a:rPr>
              <a:t>Work in progress. </a:t>
            </a:r>
          </a:p>
        </p:txBody>
      </p:sp>
    </p:spTree>
    <p:extLst>
      <p:ext uri="{BB962C8B-B14F-4D97-AF65-F5344CB8AC3E}">
        <p14:creationId xmlns:p14="http://schemas.microsoft.com/office/powerpoint/2010/main" val="2766686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130AB6-67DC-411B-B280-6356D81D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Instability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D246AD6A-AFA4-4373-A85D-EDEFB3479C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Mainly from Lipschitz GANs. (ICML, 2019)</a:t>
            </a:r>
          </a:p>
        </p:txBody>
      </p:sp>
    </p:spTree>
    <p:extLst>
      <p:ext uri="{BB962C8B-B14F-4D97-AF65-F5344CB8AC3E}">
        <p14:creationId xmlns:p14="http://schemas.microsoft.com/office/powerpoint/2010/main" val="2655430623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3604</TotalTime>
  <Words>3113</Words>
  <Application>Microsoft Office PowerPoint</Application>
  <PresentationFormat>全屏显示(4:3)</PresentationFormat>
  <Paragraphs>608</Paragraphs>
  <Slides>65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1" baseType="lpstr">
      <vt:lpstr>等线</vt:lpstr>
      <vt:lpstr>等线 Light</vt:lpstr>
      <vt:lpstr>Calibri</vt:lpstr>
      <vt:lpstr>Cambria Math</vt:lpstr>
      <vt:lpstr>Arial</vt:lpstr>
      <vt:lpstr>2016-VI主题</vt:lpstr>
      <vt:lpstr>On the Key Problems of GANs</vt:lpstr>
      <vt:lpstr>About Me</vt:lpstr>
      <vt:lpstr>Introduction</vt:lpstr>
      <vt:lpstr>Key Problems</vt:lpstr>
      <vt:lpstr>Key Problems</vt:lpstr>
      <vt:lpstr>Key Problems</vt:lpstr>
      <vt:lpstr>Key Problems</vt:lpstr>
      <vt:lpstr>Key Problems</vt:lpstr>
      <vt:lpstr>Training Instability</vt:lpstr>
      <vt:lpstr>The Essence of Convergence</vt:lpstr>
      <vt:lpstr>The Essence of Convergence</vt:lpstr>
      <vt:lpstr>Generalized Formulation of GANs</vt:lpstr>
      <vt:lpstr>The Essence of Convergence</vt:lpstr>
      <vt:lpstr>The Essence of Convergence</vt:lpstr>
      <vt:lpstr>The Essence of Convergence</vt:lpstr>
      <vt:lpstr>Lipschitz GANs</vt:lpstr>
      <vt:lpstr>Lipschitz GANs</vt:lpstr>
      <vt:lpstr>Illustration</vt:lpstr>
      <vt:lpstr>Experiments</vt:lpstr>
      <vt:lpstr>Experiments</vt:lpstr>
      <vt:lpstr>Experiments</vt:lpstr>
      <vt:lpstr>Experiments</vt:lpstr>
      <vt:lpstr>Experiments</vt:lpstr>
      <vt:lpstr>Mode Collapse</vt:lpstr>
      <vt:lpstr>Gradient Vanishing</vt:lpstr>
      <vt:lpstr>Unreachable Optimum</vt:lpstr>
      <vt:lpstr>The Evidences</vt:lpstr>
      <vt:lpstr>The Evidences</vt:lpstr>
      <vt:lpstr>Possible Causes</vt:lpstr>
      <vt:lpstr>The Convergence of Adam</vt:lpstr>
      <vt:lpstr>SGD  Adam</vt:lpstr>
      <vt:lpstr>Adam’s properties</vt:lpstr>
      <vt:lpstr>Existing Solution: AMSGrad</vt:lpstr>
      <vt:lpstr>The New Perspective</vt:lpstr>
      <vt:lpstr>Non-convergence of Adam</vt:lpstr>
      <vt:lpstr>Towards Convergence</vt:lpstr>
      <vt:lpstr>AdaShift: Core Idea</vt:lpstr>
      <vt:lpstr>AdaShift: First Moment</vt:lpstr>
      <vt:lpstr>AdaShift: Generalize v_t</vt:lpstr>
      <vt:lpstr>AdaShift: Share v_t  adaptive SGD</vt:lpstr>
      <vt:lpstr>Experiments</vt:lpstr>
      <vt:lpstr>Experiments</vt:lpstr>
      <vt:lpstr>Experiments</vt:lpstr>
      <vt:lpstr>AdaShift++</vt:lpstr>
      <vt:lpstr>Sample Quality Issue</vt:lpstr>
      <vt:lpstr>Background</vt:lpstr>
      <vt:lpstr>Limitation of AC-GAN</vt:lpstr>
      <vt:lpstr>How LabelGAN Works</vt:lpstr>
      <vt:lpstr>Limitation of LabelGAN</vt:lpstr>
      <vt:lpstr>AM-GAN</vt:lpstr>
      <vt:lpstr>Relationships</vt:lpstr>
      <vt:lpstr>Experiments</vt:lpstr>
      <vt:lpstr>AM-GAN Extensions</vt:lpstr>
      <vt:lpstr>Understanding Unrestricted GANs</vt:lpstr>
      <vt:lpstr>Evaluation Metrics</vt:lpstr>
      <vt:lpstr>WGAN / LGANs with labels</vt:lpstr>
      <vt:lpstr>Generalization Issue</vt:lpstr>
      <vt:lpstr>Reach the Optimum</vt:lpstr>
      <vt:lpstr>Dilemma</vt:lpstr>
      <vt:lpstr>The Ideal Solution</vt:lpstr>
      <vt:lpstr>Comparison</vt:lpstr>
      <vt:lpstr>Reference</vt:lpstr>
      <vt:lpstr>谢 谢！</vt:lpstr>
      <vt:lpstr>From Momentum to Momentum*</vt:lpstr>
      <vt:lpstr>More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zhou zhiming</cp:lastModifiedBy>
  <cp:revision>287</cp:revision>
  <dcterms:created xsi:type="dcterms:W3CDTF">2016-01-21T16:32:22Z</dcterms:created>
  <dcterms:modified xsi:type="dcterms:W3CDTF">2020-09-05T04:59:14Z</dcterms:modified>
</cp:coreProperties>
</file>